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embedTrueTypeFonts="1">
  <p:sldMasterIdLst>
    <p:sldMasterId id="2147483662" r:id="rId1"/>
  </p:sldMasterIdLst>
  <p:notesMasterIdLst>
    <p:notesMasterId r:id="rId29"/>
  </p:notesMasterIdLst>
  <p:sldIdLst>
    <p:sldId id="286" r:id="rId2"/>
    <p:sldId id="260" r:id="rId3"/>
    <p:sldId id="261" r:id="rId4"/>
    <p:sldId id="288" r:id="rId5"/>
    <p:sldId id="270" r:id="rId6"/>
    <p:sldId id="29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82" r:id="rId15"/>
    <p:sldId id="271" r:id="rId16"/>
    <p:sldId id="275" r:id="rId17"/>
    <p:sldId id="272" r:id="rId18"/>
    <p:sldId id="273" r:id="rId19"/>
    <p:sldId id="274" r:id="rId20"/>
    <p:sldId id="276" r:id="rId21"/>
    <p:sldId id="277" r:id="rId22"/>
    <p:sldId id="290" r:id="rId23"/>
    <p:sldId id="278" r:id="rId24"/>
    <p:sldId id="279" r:id="rId25"/>
    <p:sldId id="280" r:id="rId26"/>
    <p:sldId id="281" r:id="rId27"/>
    <p:sldId id="289" r:id="rId28"/>
  </p:sldIdLst>
  <p:sldSz cx="12192000" cy="6858000"/>
  <p:notesSz cx="6858000" cy="9144000"/>
  <p:embeddedFontLst>
    <p:embeddedFont>
      <p:font typeface="Calibri" panose="020F0502020204030204" pitchFamily="34" charset="0"/>
      <p:regular r:id="rId30"/>
      <p:bold r:id="rId31"/>
      <p:italic r:id="rId32"/>
      <p:boldItalic r:id="rId33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5D8A"/>
    <a:srgbClr val="0033CC"/>
    <a:srgbClr val="000099"/>
    <a:srgbClr val="FFD7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348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A6010EF-BE60-435C-BD2B-6F3D5E0FEFF4}" type="doc">
      <dgm:prSet loTypeId="urn:microsoft.com/office/officeart/2005/8/layout/pyramid1" loCatId="pyramid" qsTypeId="urn:microsoft.com/office/officeart/2005/8/quickstyle/3d2" qsCatId="3D" csTypeId="urn:microsoft.com/office/officeart/2005/8/colors/colorful5" csCatId="colorful" phldr="1"/>
      <dgm:spPr/>
    </dgm:pt>
    <dgm:pt modelId="{7416CD5D-55BD-4A3B-8D5E-CAAEA0589CD6}">
      <dgm:prSet phldrT="[Text]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en-US" b="1" dirty="0" smtClean="0"/>
            <a:t/>
          </a:r>
          <a:br>
            <a:rPr lang="en-US" b="1" dirty="0" smtClean="0"/>
          </a:br>
          <a:r>
            <a:rPr lang="en-US" b="1" dirty="0" smtClean="0"/>
            <a:t>User</a:t>
          </a:r>
          <a:br>
            <a:rPr lang="en-US" b="1" dirty="0" smtClean="0"/>
          </a:br>
          <a:r>
            <a:rPr lang="en-US" b="1" dirty="0" smtClean="0"/>
            <a:t> I/F</a:t>
          </a:r>
          <a:endParaRPr lang="en-US" b="1" dirty="0"/>
        </a:p>
      </dgm:t>
    </dgm:pt>
    <dgm:pt modelId="{5384B9BC-EA35-4533-8542-013383C4D455}" type="parTrans" cxnId="{EFD1109A-2068-4896-8055-23C732B6069A}">
      <dgm:prSet/>
      <dgm:spPr/>
      <dgm:t>
        <a:bodyPr/>
        <a:lstStyle/>
        <a:p>
          <a:endParaRPr lang="en-US"/>
        </a:p>
      </dgm:t>
    </dgm:pt>
    <dgm:pt modelId="{50D88F9E-0CD3-4B0D-97A9-67D716F44F52}" type="sibTrans" cxnId="{EFD1109A-2068-4896-8055-23C732B6069A}">
      <dgm:prSet/>
      <dgm:spPr/>
      <dgm:t>
        <a:bodyPr/>
        <a:lstStyle/>
        <a:p>
          <a:endParaRPr lang="en-US"/>
        </a:p>
      </dgm:t>
    </dgm:pt>
    <dgm:pt modelId="{DFD6B6C0-351D-49F0-9E38-E1724D543005}">
      <dgm:prSet phldrT="[Text]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en-US" b="1" dirty="0" smtClean="0"/>
            <a:t>Custom</a:t>
          </a:r>
          <a:br>
            <a:rPr lang="en-US" b="1" dirty="0" smtClean="0"/>
          </a:br>
          <a:r>
            <a:rPr lang="en-US" b="1" dirty="0" smtClean="0"/>
            <a:t>Type Support</a:t>
          </a:r>
        </a:p>
      </dgm:t>
    </dgm:pt>
    <dgm:pt modelId="{D1C2173A-4C3A-43EE-B3C5-E1B149D50DAB}" type="parTrans" cxnId="{023EFA90-76FA-4462-A3CE-EF00272033E9}">
      <dgm:prSet/>
      <dgm:spPr/>
      <dgm:t>
        <a:bodyPr/>
        <a:lstStyle/>
        <a:p>
          <a:endParaRPr lang="en-US"/>
        </a:p>
      </dgm:t>
    </dgm:pt>
    <dgm:pt modelId="{5C8CD86D-6D1C-4B52-8AA5-81093C685E48}" type="sibTrans" cxnId="{023EFA90-76FA-4462-A3CE-EF00272033E9}">
      <dgm:prSet/>
      <dgm:spPr/>
      <dgm:t>
        <a:bodyPr/>
        <a:lstStyle/>
        <a:p>
          <a:endParaRPr lang="en-US"/>
        </a:p>
      </dgm:t>
    </dgm:pt>
    <dgm:pt modelId="{693C2938-0456-4867-B1DE-9A9F540E4178}">
      <dgm:prSet phldrT="[Text]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en-US" b="1" dirty="0" smtClean="0"/>
            <a:t>Packaging</a:t>
          </a:r>
          <a:endParaRPr lang="en-US" b="1" dirty="0"/>
        </a:p>
      </dgm:t>
    </dgm:pt>
    <dgm:pt modelId="{98872FB3-8274-4D1C-AC57-5A7ACE5F9794}" type="parTrans" cxnId="{F2E80117-D60B-4F7E-AD72-7C82468E49E4}">
      <dgm:prSet/>
      <dgm:spPr/>
      <dgm:t>
        <a:bodyPr/>
        <a:lstStyle/>
        <a:p>
          <a:endParaRPr lang="en-US"/>
        </a:p>
      </dgm:t>
    </dgm:pt>
    <dgm:pt modelId="{B145A9AC-9B38-4266-BA4B-36741DE5D6B3}" type="sibTrans" cxnId="{F2E80117-D60B-4F7E-AD72-7C82468E49E4}">
      <dgm:prSet/>
      <dgm:spPr/>
      <dgm:t>
        <a:bodyPr/>
        <a:lstStyle/>
        <a:p>
          <a:endParaRPr lang="en-US"/>
        </a:p>
      </dgm:t>
    </dgm:pt>
    <dgm:pt modelId="{B9EA262B-2453-4581-921C-6037C8E3E9BA}">
      <dgm:prSet phldrT="[Text]"/>
      <dgm:spPr/>
      <dgm:t>
        <a:bodyPr/>
        <a:lstStyle/>
        <a:p>
          <a:r>
            <a:rPr lang="en-US" dirty="0" smtClean="0"/>
            <a:t>originator</a:t>
          </a:r>
          <a:endParaRPr lang="en-US" dirty="0"/>
        </a:p>
      </dgm:t>
    </dgm:pt>
    <dgm:pt modelId="{E5A46A28-EB49-490C-9545-A47F9ED90808}" type="parTrans" cxnId="{0DD188D1-8509-4417-B24B-FB5B7DA21DB5}">
      <dgm:prSet/>
      <dgm:spPr/>
      <dgm:t>
        <a:bodyPr/>
        <a:lstStyle/>
        <a:p>
          <a:endParaRPr lang="en-US"/>
        </a:p>
      </dgm:t>
    </dgm:pt>
    <dgm:pt modelId="{2327AAB3-88AA-49EA-A48E-853412DE5A27}" type="sibTrans" cxnId="{0DD188D1-8509-4417-B24B-FB5B7DA21DB5}">
      <dgm:prSet/>
      <dgm:spPr/>
      <dgm:t>
        <a:bodyPr/>
        <a:lstStyle/>
        <a:p>
          <a:endParaRPr lang="en-US"/>
        </a:p>
      </dgm:t>
    </dgm:pt>
    <dgm:pt modelId="{B53049E7-DA76-466A-A219-CAE5DC20C2EB}">
      <dgm:prSet phldrT="[Text]"/>
      <dgm:spPr/>
      <dgm:t>
        <a:bodyPr/>
        <a:lstStyle/>
        <a:p>
          <a:r>
            <a:rPr lang="en-US" dirty="0" smtClean="0"/>
            <a:t>cci_value</a:t>
          </a:r>
          <a:endParaRPr lang="en-US" dirty="0"/>
        </a:p>
      </dgm:t>
    </dgm:pt>
    <dgm:pt modelId="{BD26A89B-CB39-4AF1-91D3-B619CCD20D00}" type="parTrans" cxnId="{F873F6F0-E6BD-4CA5-AE2E-8EE561C841A4}">
      <dgm:prSet/>
      <dgm:spPr/>
      <dgm:t>
        <a:bodyPr/>
        <a:lstStyle/>
        <a:p>
          <a:endParaRPr lang="en-US"/>
        </a:p>
      </dgm:t>
    </dgm:pt>
    <dgm:pt modelId="{0BC8A67E-9A14-42F6-91B9-8FA0123AA2EE}" type="sibTrans" cxnId="{F873F6F0-E6BD-4CA5-AE2E-8EE561C841A4}">
      <dgm:prSet/>
      <dgm:spPr/>
      <dgm:t>
        <a:bodyPr/>
        <a:lstStyle/>
        <a:p>
          <a:endParaRPr lang="en-US"/>
        </a:p>
      </dgm:t>
    </dgm:pt>
    <dgm:pt modelId="{E564F990-6258-4349-9012-BB376A9A5580}">
      <dgm:prSet phldrT="[Text]"/>
      <dgm:spPr/>
      <dgm:t>
        <a:bodyPr/>
        <a:lstStyle/>
        <a:p>
          <a:r>
            <a:rPr lang="en-US" dirty="0" err="1" smtClean="0"/>
            <a:t>cci_value_converter</a:t>
          </a:r>
          <a:endParaRPr lang="en-US" dirty="0"/>
        </a:p>
      </dgm:t>
    </dgm:pt>
    <dgm:pt modelId="{2C6A5764-45FC-4A7C-B0FE-ED691B05CF8A}" type="parTrans" cxnId="{86F88DA4-AD99-46EA-9BAD-7460DAF7D68C}">
      <dgm:prSet/>
      <dgm:spPr/>
      <dgm:t>
        <a:bodyPr/>
        <a:lstStyle/>
        <a:p>
          <a:endParaRPr lang="en-US"/>
        </a:p>
      </dgm:t>
    </dgm:pt>
    <dgm:pt modelId="{196ABDE5-585A-40F8-81B7-32C437657870}" type="sibTrans" cxnId="{86F88DA4-AD99-46EA-9BAD-7460DAF7D68C}">
      <dgm:prSet/>
      <dgm:spPr/>
      <dgm:t>
        <a:bodyPr/>
        <a:lstStyle/>
        <a:p>
          <a:endParaRPr lang="en-US"/>
        </a:p>
      </dgm:t>
    </dgm:pt>
    <dgm:pt modelId="{890908FF-AB99-491D-9732-F5B4EA0DFC87}">
      <dgm:prSet phldrT="[Text]"/>
      <dgm:spPr/>
      <dgm:t>
        <a:bodyPr/>
        <a:lstStyle/>
        <a:p>
          <a:r>
            <a:rPr lang="en-US" dirty="0" smtClean="0"/>
            <a:t>custom broker</a:t>
          </a:r>
          <a:endParaRPr lang="en-US" dirty="0"/>
        </a:p>
      </dgm:t>
    </dgm:pt>
    <dgm:pt modelId="{08BE28AC-2400-4BC7-8D49-C145A672A822}" type="parTrans" cxnId="{69FBD745-13F2-4E01-910B-40CDA876C021}">
      <dgm:prSet/>
      <dgm:spPr/>
      <dgm:t>
        <a:bodyPr/>
        <a:lstStyle/>
        <a:p>
          <a:endParaRPr lang="en-US"/>
        </a:p>
      </dgm:t>
    </dgm:pt>
    <dgm:pt modelId="{01388B95-45C1-4864-851E-5235E5046F48}" type="sibTrans" cxnId="{69FBD745-13F2-4E01-910B-40CDA876C021}">
      <dgm:prSet/>
      <dgm:spPr/>
      <dgm:t>
        <a:bodyPr/>
        <a:lstStyle/>
        <a:p>
          <a:endParaRPr lang="en-US"/>
        </a:p>
      </dgm:t>
    </dgm:pt>
    <dgm:pt modelId="{D1BA2D8E-668E-4851-B88B-934280EC042D}">
      <dgm:prSet phldrT="[Text]"/>
      <dgm:spPr/>
      <dgm:t>
        <a:bodyPr/>
        <a:lstStyle/>
        <a:p>
          <a:r>
            <a:rPr lang="en-US" dirty="0" smtClean="0"/>
            <a:t>broker</a:t>
          </a:r>
          <a:endParaRPr lang="en-US" dirty="0"/>
        </a:p>
      </dgm:t>
    </dgm:pt>
    <dgm:pt modelId="{905570BD-A2F7-4B64-9AC9-7E2D3F4C51F6}" type="parTrans" cxnId="{13A7EA08-CD3D-4F71-B5CB-385E051ECAD8}">
      <dgm:prSet/>
      <dgm:spPr/>
      <dgm:t>
        <a:bodyPr/>
        <a:lstStyle/>
        <a:p>
          <a:endParaRPr lang="en-US"/>
        </a:p>
      </dgm:t>
    </dgm:pt>
    <dgm:pt modelId="{4DE5A4B5-2F7B-4C55-B7C1-B9CE79C468E7}" type="sibTrans" cxnId="{13A7EA08-CD3D-4F71-B5CB-385E051ECAD8}">
      <dgm:prSet/>
      <dgm:spPr/>
      <dgm:t>
        <a:bodyPr/>
        <a:lstStyle/>
        <a:p>
          <a:endParaRPr lang="en-US"/>
        </a:p>
      </dgm:t>
    </dgm:pt>
    <dgm:pt modelId="{DE6601E6-DD72-476D-90BA-109EC2AAFE98}">
      <dgm:prSet phldrT="[Text]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r>
            <a:rPr lang="en-US" b="1" dirty="0" smtClean="0"/>
            <a:t>Inter-module configuration</a:t>
          </a:r>
          <a:endParaRPr lang="en-US" b="1" dirty="0"/>
        </a:p>
      </dgm:t>
    </dgm:pt>
    <dgm:pt modelId="{D0A26845-BB1F-4AC0-AD42-A1E12A2C5E54}" type="parTrans" cxnId="{578A3B23-46AB-4857-A206-87C4D8A72B8B}">
      <dgm:prSet/>
      <dgm:spPr/>
      <dgm:t>
        <a:bodyPr/>
        <a:lstStyle/>
        <a:p>
          <a:endParaRPr lang="en-US"/>
        </a:p>
      </dgm:t>
    </dgm:pt>
    <dgm:pt modelId="{5C5D4100-1FB9-407F-98F8-E911797CFECC}" type="sibTrans" cxnId="{578A3B23-46AB-4857-A206-87C4D8A72B8B}">
      <dgm:prSet/>
      <dgm:spPr/>
      <dgm:t>
        <a:bodyPr/>
        <a:lstStyle/>
        <a:p>
          <a:endParaRPr lang="en-US"/>
        </a:p>
      </dgm:t>
    </dgm:pt>
    <dgm:pt modelId="{BD54BED3-AEB5-4E7D-A03D-93E501104498}">
      <dgm:prSet phldrT="[Text]"/>
      <dgm:spPr>
        <a:solidFill>
          <a:schemeClr val="accent4">
            <a:lumMod val="40000"/>
            <a:lumOff val="60000"/>
          </a:schemeClr>
        </a:solidFill>
      </dgm:spPr>
      <dgm:t>
        <a:bodyPr/>
        <a:lstStyle/>
        <a:p>
          <a:r>
            <a:rPr lang="en-US" b="1" dirty="0" smtClean="0"/>
            <a:t>Basic configuration</a:t>
          </a:r>
          <a:endParaRPr lang="en-US" b="1" dirty="0"/>
        </a:p>
      </dgm:t>
    </dgm:pt>
    <dgm:pt modelId="{A9223638-9F9A-42EB-83B3-7FE2B20B61A6}" type="parTrans" cxnId="{1CFAA3AE-D187-4AC5-90E0-D7967CED2B34}">
      <dgm:prSet/>
      <dgm:spPr/>
      <dgm:t>
        <a:bodyPr/>
        <a:lstStyle/>
        <a:p>
          <a:endParaRPr lang="en-US"/>
        </a:p>
      </dgm:t>
    </dgm:pt>
    <dgm:pt modelId="{D73BDEEB-4DAA-4E47-8BB5-92BD380D2DED}" type="sibTrans" cxnId="{1CFAA3AE-D187-4AC5-90E0-D7967CED2B34}">
      <dgm:prSet/>
      <dgm:spPr/>
      <dgm:t>
        <a:bodyPr/>
        <a:lstStyle/>
        <a:p>
          <a:endParaRPr lang="en-US"/>
        </a:p>
      </dgm:t>
    </dgm:pt>
    <dgm:pt modelId="{A724DD43-245D-4D2C-88A1-D8C1A7396350}">
      <dgm:prSet phldrT="[Text]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r>
            <a:rPr lang="en-US" b="1" dirty="0" smtClean="0"/>
            <a:t>Response to / </a:t>
          </a:r>
          <a:br>
            <a:rPr lang="en-US" b="1" dirty="0" smtClean="0"/>
          </a:br>
          <a:r>
            <a:rPr lang="en-US" b="1" dirty="0" smtClean="0"/>
            <a:t>Validation of</a:t>
          </a:r>
          <a:br>
            <a:rPr lang="en-US" b="1" dirty="0" smtClean="0"/>
          </a:br>
          <a:r>
            <a:rPr lang="en-US" b="1" dirty="0" smtClean="0"/>
            <a:t>Parameter Value Changes</a:t>
          </a:r>
          <a:endParaRPr lang="en-US" b="1" dirty="0"/>
        </a:p>
      </dgm:t>
    </dgm:pt>
    <dgm:pt modelId="{CBA68AE4-FE87-4C75-8408-6B5FAB04AF6B}" type="parTrans" cxnId="{B7F413CF-C9C8-4080-9A83-524D14C433A4}">
      <dgm:prSet/>
      <dgm:spPr/>
      <dgm:t>
        <a:bodyPr/>
        <a:lstStyle/>
        <a:p>
          <a:endParaRPr lang="en-US"/>
        </a:p>
      </dgm:t>
    </dgm:pt>
    <dgm:pt modelId="{57C5CE79-ADD8-4B9B-AF8E-06B7FA9B8BCC}" type="sibTrans" cxnId="{B7F413CF-C9C8-4080-9A83-524D14C433A4}">
      <dgm:prSet/>
      <dgm:spPr/>
      <dgm:t>
        <a:bodyPr/>
        <a:lstStyle/>
        <a:p>
          <a:endParaRPr lang="en-US"/>
        </a:p>
      </dgm:t>
    </dgm:pt>
    <dgm:pt modelId="{E099B3F5-DF0F-4836-89E9-06AA14716406}">
      <dgm:prSet phldrT="[Text]"/>
      <dgm:spPr/>
      <dgm:t>
        <a:bodyPr/>
        <a:lstStyle/>
        <a:p>
          <a:r>
            <a:rPr lang="en-US" dirty="0" smtClean="0"/>
            <a:t>callbacks</a:t>
          </a:r>
          <a:endParaRPr lang="en-US" dirty="0"/>
        </a:p>
      </dgm:t>
    </dgm:pt>
    <dgm:pt modelId="{A6C765B0-6A5D-4D98-A2CB-3EF4DA25EDBF}" type="parTrans" cxnId="{153B3D6E-4498-42C9-9347-6A301B0D333A}">
      <dgm:prSet/>
      <dgm:spPr/>
      <dgm:t>
        <a:bodyPr/>
        <a:lstStyle/>
        <a:p>
          <a:endParaRPr lang="en-US"/>
        </a:p>
      </dgm:t>
    </dgm:pt>
    <dgm:pt modelId="{2B3A43A7-5AD7-49F0-8C74-41371C13336D}" type="sibTrans" cxnId="{153B3D6E-4498-42C9-9347-6A301B0D333A}">
      <dgm:prSet/>
      <dgm:spPr/>
      <dgm:t>
        <a:bodyPr/>
        <a:lstStyle/>
        <a:p>
          <a:endParaRPr lang="en-US"/>
        </a:p>
      </dgm:t>
    </dgm:pt>
    <dgm:pt modelId="{FF431C9C-E1EA-4DAD-9996-EE6253CB1337}">
      <dgm:prSet phldrT="[Text]"/>
      <dgm:spPr/>
      <dgm:t>
        <a:bodyPr/>
        <a:lstStyle/>
        <a:p>
          <a:r>
            <a:rPr lang="en-US" dirty="0" smtClean="0"/>
            <a:t>parameter</a:t>
          </a:r>
          <a:endParaRPr lang="en-US" dirty="0"/>
        </a:p>
      </dgm:t>
    </dgm:pt>
    <dgm:pt modelId="{AB52ABB6-7D29-4D79-8ED0-59E8C0D69EAF}" type="parTrans" cxnId="{28BFC604-4366-45AF-A4A3-311E8A104409}">
      <dgm:prSet/>
      <dgm:spPr/>
      <dgm:t>
        <a:bodyPr/>
        <a:lstStyle/>
        <a:p>
          <a:endParaRPr lang="en-US"/>
        </a:p>
      </dgm:t>
    </dgm:pt>
    <dgm:pt modelId="{4BF6D91B-DE70-4A02-B883-C3325AA76E31}" type="sibTrans" cxnId="{28BFC604-4366-45AF-A4A3-311E8A104409}">
      <dgm:prSet/>
      <dgm:spPr/>
      <dgm:t>
        <a:bodyPr/>
        <a:lstStyle/>
        <a:p>
          <a:endParaRPr lang="en-US"/>
        </a:p>
      </dgm:t>
    </dgm:pt>
    <dgm:pt modelId="{17831781-F479-4BE0-A2DD-EBE88DE18571}">
      <dgm:prSet phldrT="[Text]"/>
      <dgm:spPr/>
      <dgm:t>
        <a:bodyPr/>
        <a:lstStyle/>
        <a:p>
          <a:r>
            <a:rPr lang="en-US" dirty="0" smtClean="0"/>
            <a:t>handle</a:t>
          </a:r>
          <a:endParaRPr lang="en-US" dirty="0"/>
        </a:p>
      </dgm:t>
    </dgm:pt>
    <dgm:pt modelId="{2505285E-D133-41EB-88DE-2C327B248588}" type="sibTrans" cxnId="{20772ED9-6C73-43FF-927C-B035736611F9}">
      <dgm:prSet/>
      <dgm:spPr/>
      <dgm:t>
        <a:bodyPr/>
        <a:lstStyle/>
        <a:p>
          <a:endParaRPr lang="en-US"/>
        </a:p>
      </dgm:t>
    </dgm:pt>
    <dgm:pt modelId="{FDC18A7D-F69B-4588-891C-CFE2C7DA53F9}" type="parTrans" cxnId="{20772ED9-6C73-43FF-927C-B035736611F9}">
      <dgm:prSet/>
      <dgm:spPr/>
      <dgm:t>
        <a:bodyPr/>
        <a:lstStyle/>
        <a:p>
          <a:endParaRPr lang="en-US"/>
        </a:p>
      </dgm:t>
    </dgm:pt>
    <dgm:pt modelId="{500DF07B-B765-4406-953C-1FE89137B0D8}" type="pres">
      <dgm:prSet presAssocID="{6A6010EF-BE60-435C-BD2B-6F3D5E0FEFF4}" presName="Name0" presStyleCnt="0">
        <dgm:presLayoutVars>
          <dgm:dir/>
          <dgm:animLvl val="lvl"/>
          <dgm:resizeHandles val="exact"/>
        </dgm:presLayoutVars>
      </dgm:prSet>
      <dgm:spPr/>
    </dgm:pt>
    <dgm:pt modelId="{0BBA7932-4DB0-482B-82A4-159472F7ED35}" type="pres">
      <dgm:prSet presAssocID="{7416CD5D-55BD-4A3B-8D5E-CAAEA0589CD6}" presName="Name8" presStyleCnt="0"/>
      <dgm:spPr/>
    </dgm:pt>
    <dgm:pt modelId="{9B9AC5D7-7A81-4C6B-BDD7-3F36D392D0AD}" type="pres">
      <dgm:prSet presAssocID="{7416CD5D-55BD-4A3B-8D5E-CAAEA0589CD6}" presName="acctBkgd" presStyleLbl="alignAcc1" presStyleIdx="0" presStyleCnt="6"/>
      <dgm:spPr/>
      <dgm:t>
        <a:bodyPr/>
        <a:lstStyle/>
        <a:p>
          <a:endParaRPr lang="en-US"/>
        </a:p>
      </dgm:t>
    </dgm:pt>
    <dgm:pt modelId="{63F48F03-A74F-4859-A827-0FECDB12D050}" type="pres">
      <dgm:prSet presAssocID="{7416CD5D-55BD-4A3B-8D5E-CAAEA0589CD6}" presName="acctTx" presStyleLbl="alignAcc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6AA4D0-CB24-43CF-B40D-4AEAC433C95F}" type="pres">
      <dgm:prSet presAssocID="{7416CD5D-55BD-4A3B-8D5E-CAAEA0589CD6}" presName="level" presStyleLbl="node1" presStyleIdx="0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1724B59-9C40-46BB-BCB0-A083B3E8F9AA}" type="pres">
      <dgm:prSet presAssocID="{7416CD5D-55BD-4A3B-8D5E-CAAEA0589CD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ABE7D6D-C561-4E85-9B52-96E11F626132}" type="pres">
      <dgm:prSet presAssocID="{DFD6B6C0-351D-49F0-9E38-E1724D543005}" presName="Name8" presStyleCnt="0"/>
      <dgm:spPr/>
    </dgm:pt>
    <dgm:pt modelId="{9A3BB30A-BA1C-40EE-AF56-9F755D731200}" type="pres">
      <dgm:prSet presAssocID="{DFD6B6C0-351D-49F0-9E38-E1724D543005}" presName="acctBkgd" presStyleLbl="alignAcc1" presStyleIdx="1" presStyleCnt="6"/>
      <dgm:spPr/>
      <dgm:t>
        <a:bodyPr/>
        <a:lstStyle/>
        <a:p>
          <a:endParaRPr lang="en-US"/>
        </a:p>
      </dgm:t>
    </dgm:pt>
    <dgm:pt modelId="{41CDAEC0-ED76-4F23-A4E9-0DA3150A0CCD}" type="pres">
      <dgm:prSet presAssocID="{DFD6B6C0-351D-49F0-9E38-E1724D543005}" presName="acctTx" presStyleLbl="alignAcc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FC3B37-375B-4AD0-9776-612A509CF0ED}" type="pres">
      <dgm:prSet presAssocID="{DFD6B6C0-351D-49F0-9E38-E1724D543005}" presName="level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E99FD68-968B-45B4-9450-5F1F80D38322}" type="pres">
      <dgm:prSet presAssocID="{DFD6B6C0-351D-49F0-9E38-E1724D543005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9DC3FCD-60B8-4290-9737-328C079B192D}" type="pres">
      <dgm:prSet presAssocID="{693C2938-0456-4867-B1DE-9A9F540E4178}" presName="Name8" presStyleCnt="0"/>
      <dgm:spPr/>
    </dgm:pt>
    <dgm:pt modelId="{29406978-2F94-409E-B0B9-E3DE13211455}" type="pres">
      <dgm:prSet presAssocID="{693C2938-0456-4867-B1DE-9A9F540E4178}" presName="acctBkgd" presStyleLbl="alignAcc1" presStyleIdx="2" presStyleCnt="6"/>
      <dgm:spPr/>
      <dgm:t>
        <a:bodyPr/>
        <a:lstStyle/>
        <a:p>
          <a:endParaRPr lang="en-US"/>
        </a:p>
      </dgm:t>
    </dgm:pt>
    <dgm:pt modelId="{A0C3D49C-E044-4478-AE61-8909CF5F61FF}" type="pres">
      <dgm:prSet presAssocID="{693C2938-0456-4867-B1DE-9A9F540E4178}" presName="acctTx" presStyleLbl="alignAcc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43E21A-44CC-4CA4-AFBF-2E9465D034D1}" type="pres">
      <dgm:prSet presAssocID="{693C2938-0456-4867-B1DE-9A9F540E4178}" presName="level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A53B99A-BE7B-4B94-AD49-4EAF72335D06}" type="pres">
      <dgm:prSet presAssocID="{693C2938-0456-4867-B1DE-9A9F540E4178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6DE588-B15C-4726-866D-CFC89FB2DCCD}" type="pres">
      <dgm:prSet presAssocID="{A724DD43-245D-4D2C-88A1-D8C1A7396350}" presName="Name8" presStyleCnt="0"/>
      <dgm:spPr/>
    </dgm:pt>
    <dgm:pt modelId="{A6ACAD28-E5D9-44F8-BD3D-143C4D4FAF7D}" type="pres">
      <dgm:prSet presAssocID="{A724DD43-245D-4D2C-88A1-D8C1A7396350}" presName="acctBkgd" presStyleLbl="alignAcc1" presStyleIdx="3" presStyleCnt="6"/>
      <dgm:spPr/>
      <dgm:t>
        <a:bodyPr/>
        <a:lstStyle/>
        <a:p>
          <a:endParaRPr lang="en-US"/>
        </a:p>
      </dgm:t>
    </dgm:pt>
    <dgm:pt modelId="{307874D5-70FA-4371-B997-AFAC24585BD8}" type="pres">
      <dgm:prSet presAssocID="{A724DD43-245D-4D2C-88A1-D8C1A7396350}" presName="acctTx" presStyleLbl="alignAcc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345272D-7F7C-4953-9C77-4E67F2FEB135}" type="pres">
      <dgm:prSet presAssocID="{A724DD43-245D-4D2C-88A1-D8C1A7396350}" presName="level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5155D2-819C-4490-8A5F-EE82A39496E8}" type="pres">
      <dgm:prSet presAssocID="{A724DD43-245D-4D2C-88A1-D8C1A7396350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4542DA-53FC-4BE3-9A22-D781A7DDF67C}" type="pres">
      <dgm:prSet presAssocID="{DE6601E6-DD72-476D-90BA-109EC2AAFE98}" presName="Name8" presStyleCnt="0"/>
      <dgm:spPr/>
    </dgm:pt>
    <dgm:pt modelId="{6D1E6B84-89D3-49AF-8914-86C3A82B5988}" type="pres">
      <dgm:prSet presAssocID="{DE6601E6-DD72-476D-90BA-109EC2AAFE98}" presName="acctBkgd" presStyleLbl="alignAcc1" presStyleIdx="4" presStyleCnt="6"/>
      <dgm:spPr/>
      <dgm:t>
        <a:bodyPr/>
        <a:lstStyle/>
        <a:p>
          <a:endParaRPr lang="en-US"/>
        </a:p>
      </dgm:t>
    </dgm:pt>
    <dgm:pt modelId="{5C221B58-3D18-4195-9B54-01C35D032796}" type="pres">
      <dgm:prSet presAssocID="{DE6601E6-DD72-476D-90BA-109EC2AAFE98}" presName="acctTx" presStyleLbl="alignAcc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2D7869D-9791-4F2F-A335-CC8D10601D3A}" type="pres">
      <dgm:prSet presAssocID="{DE6601E6-DD72-476D-90BA-109EC2AAFE98}" presName="level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1C53508-664D-426B-8A92-02C2B334DF5B}" type="pres">
      <dgm:prSet presAssocID="{DE6601E6-DD72-476D-90BA-109EC2AAFE98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15AFE7-74E3-4E9F-B555-E4FC2A310F47}" type="pres">
      <dgm:prSet presAssocID="{BD54BED3-AEB5-4E7D-A03D-93E501104498}" presName="Name8" presStyleCnt="0"/>
      <dgm:spPr/>
    </dgm:pt>
    <dgm:pt modelId="{D329437A-366A-4E47-AB44-A4777F59557B}" type="pres">
      <dgm:prSet presAssocID="{BD54BED3-AEB5-4E7D-A03D-93E501104498}" presName="acctBkgd" presStyleLbl="alignAcc1" presStyleIdx="5" presStyleCnt="6"/>
      <dgm:spPr/>
      <dgm:t>
        <a:bodyPr/>
        <a:lstStyle/>
        <a:p>
          <a:endParaRPr lang="en-US"/>
        </a:p>
      </dgm:t>
    </dgm:pt>
    <dgm:pt modelId="{7B8D265D-DB6D-4E8E-8028-F3690286960F}" type="pres">
      <dgm:prSet presAssocID="{BD54BED3-AEB5-4E7D-A03D-93E501104498}" presName="acctTx" presStyleLbl="alignAcc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8C37CB-C3C5-4EAD-8F5C-5E1C1BE9551E}" type="pres">
      <dgm:prSet presAssocID="{BD54BED3-AEB5-4E7D-A03D-93E501104498}" presName="level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7D2EAE-8F75-46EC-A3F9-4C84601D3E49}" type="pres">
      <dgm:prSet presAssocID="{BD54BED3-AEB5-4E7D-A03D-93E501104498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B8446C0-EDCA-46C3-A7F0-2C9B7CA11346}" type="presOf" srcId="{17831781-F479-4BE0-A2DD-EBE88DE18571}" destId="{6D1E6B84-89D3-49AF-8914-86C3A82B5988}" srcOrd="0" destOrd="1" presId="urn:microsoft.com/office/officeart/2005/8/layout/pyramid1"/>
    <dgm:cxn modelId="{F219DB94-0FBE-4851-8B43-2A59282A0E97}" type="presOf" srcId="{B53049E7-DA76-466A-A219-CAE5DC20C2EB}" destId="{63F48F03-A74F-4859-A827-0FECDB12D050}" srcOrd="1" destOrd="1" presId="urn:microsoft.com/office/officeart/2005/8/layout/pyramid1"/>
    <dgm:cxn modelId="{28BFC604-4366-45AF-A4A3-311E8A104409}" srcId="{BD54BED3-AEB5-4E7D-A03D-93E501104498}" destId="{FF431C9C-E1EA-4DAD-9996-EE6253CB1337}" srcOrd="0" destOrd="0" parTransId="{AB52ABB6-7D29-4D79-8ED0-59E8C0D69EAF}" sibTransId="{4BF6D91B-DE70-4A02-B883-C3325AA76E31}"/>
    <dgm:cxn modelId="{FFD22E07-206B-415E-BFA3-9C044E143B98}" type="presOf" srcId="{E564F990-6258-4349-9012-BB376A9A5580}" destId="{9A3BB30A-BA1C-40EE-AF56-9F755D731200}" srcOrd="0" destOrd="0" presId="urn:microsoft.com/office/officeart/2005/8/layout/pyramid1"/>
    <dgm:cxn modelId="{62603520-12DF-48BD-9D30-67C7F6B85CD3}" type="presOf" srcId="{7416CD5D-55BD-4A3B-8D5E-CAAEA0589CD6}" destId="{31724B59-9C40-46BB-BCB0-A083B3E8F9AA}" srcOrd="1" destOrd="0" presId="urn:microsoft.com/office/officeart/2005/8/layout/pyramid1"/>
    <dgm:cxn modelId="{20772ED9-6C73-43FF-927C-B035736611F9}" srcId="{DE6601E6-DD72-476D-90BA-109EC2AAFE98}" destId="{17831781-F479-4BE0-A2DD-EBE88DE18571}" srcOrd="1" destOrd="0" parTransId="{FDC18A7D-F69B-4588-891C-CFE2C7DA53F9}" sibTransId="{2505285E-D133-41EB-88DE-2C327B248588}"/>
    <dgm:cxn modelId="{FC4A4028-F3D3-40C7-A46B-F5B053BCBCB9}" type="presOf" srcId="{B9EA262B-2453-4581-921C-6037C8E3E9BA}" destId="{9B9AC5D7-7A81-4C6B-BDD7-3F36D392D0AD}" srcOrd="0" destOrd="0" presId="urn:microsoft.com/office/officeart/2005/8/layout/pyramid1"/>
    <dgm:cxn modelId="{DC5A5C58-CFF2-4F3D-BD4E-E58F06A27B58}" type="presOf" srcId="{DFD6B6C0-351D-49F0-9E38-E1724D543005}" destId="{5E99FD68-968B-45B4-9450-5F1F80D38322}" srcOrd="1" destOrd="0" presId="urn:microsoft.com/office/officeart/2005/8/layout/pyramid1"/>
    <dgm:cxn modelId="{4D7A0A88-6265-4E2C-8C05-1CF50FFD0339}" type="presOf" srcId="{FF431C9C-E1EA-4DAD-9996-EE6253CB1337}" destId="{D329437A-366A-4E47-AB44-A4777F59557B}" srcOrd="0" destOrd="0" presId="urn:microsoft.com/office/officeart/2005/8/layout/pyramid1"/>
    <dgm:cxn modelId="{22CAC4DD-C890-4CAA-AFE2-6386789C9A87}" type="presOf" srcId="{17831781-F479-4BE0-A2DD-EBE88DE18571}" destId="{5C221B58-3D18-4195-9B54-01C35D032796}" srcOrd="1" destOrd="1" presId="urn:microsoft.com/office/officeart/2005/8/layout/pyramid1"/>
    <dgm:cxn modelId="{69FBD745-13F2-4E01-910B-40CDA876C021}" srcId="{693C2938-0456-4867-B1DE-9A9F540E4178}" destId="{890908FF-AB99-491D-9732-F5B4EA0DFC87}" srcOrd="0" destOrd="0" parTransId="{08BE28AC-2400-4BC7-8D49-C145A672A822}" sibTransId="{01388B95-45C1-4864-851E-5235E5046F48}"/>
    <dgm:cxn modelId="{232D945B-E32D-49C0-ACF2-6BF73C984BA0}" type="presOf" srcId="{D1BA2D8E-668E-4851-B88B-934280EC042D}" destId="{6D1E6B84-89D3-49AF-8914-86C3A82B5988}" srcOrd="0" destOrd="0" presId="urn:microsoft.com/office/officeart/2005/8/layout/pyramid1"/>
    <dgm:cxn modelId="{B7F413CF-C9C8-4080-9A83-524D14C433A4}" srcId="{6A6010EF-BE60-435C-BD2B-6F3D5E0FEFF4}" destId="{A724DD43-245D-4D2C-88A1-D8C1A7396350}" srcOrd="3" destOrd="0" parTransId="{CBA68AE4-FE87-4C75-8408-6B5FAB04AF6B}" sibTransId="{57C5CE79-ADD8-4B9B-AF8E-06B7FA9B8BCC}"/>
    <dgm:cxn modelId="{1CAB4BE8-1672-41D4-8DF5-53593F2B7479}" type="presOf" srcId="{B9EA262B-2453-4581-921C-6037C8E3E9BA}" destId="{63F48F03-A74F-4859-A827-0FECDB12D050}" srcOrd="1" destOrd="0" presId="urn:microsoft.com/office/officeart/2005/8/layout/pyramid1"/>
    <dgm:cxn modelId="{6C43CAD5-0593-4BFC-A3C2-35C576C6B51D}" type="presOf" srcId="{DFD6B6C0-351D-49F0-9E38-E1724D543005}" destId="{65FC3B37-375B-4AD0-9776-612A509CF0ED}" srcOrd="0" destOrd="0" presId="urn:microsoft.com/office/officeart/2005/8/layout/pyramid1"/>
    <dgm:cxn modelId="{0DD188D1-8509-4417-B24B-FB5B7DA21DB5}" srcId="{7416CD5D-55BD-4A3B-8D5E-CAAEA0589CD6}" destId="{B9EA262B-2453-4581-921C-6037C8E3E9BA}" srcOrd="0" destOrd="0" parTransId="{E5A46A28-EB49-490C-9545-A47F9ED90808}" sibTransId="{2327AAB3-88AA-49EA-A48E-853412DE5A27}"/>
    <dgm:cxn modelId="{153B3D6E-4498-42C9-9347-6A301B0D333A}" srcId="{A724DD43-245D-4D2C-88A1-D8C1A7396350}" destId="{E099B3F5-DF0F-4836-89E9-06AA14716406}" srcOrd="0" destOrd="0" parTransId="{A6C765B0-6A5D-4D98-A2CB-3EF4DA25EDBF}" sibTransId="{2B3A43A7-5AD7-49F0-8C74-41371C13336D}"/>
    <dgm:cxn modelId="{578A3B23-46AB-4857-A206-87C4D8A72B8B}" srcId="{6A6010EF-BE60-435C-BD2B-6F3D5E0FEFF4}" destId="{DE6601E6-DD72-476D-90BA-109EC2AAFE98}" srcOrd="4" destOrd="0" parTransId="{D0A26845-BB1F-4AC0-AD42-A1E12A2C5E54}" sibTransId="{5C5D4100-1FB9-407F-98F8-E911797CFECC}"/>
    <dgm:cxn modelId="{7272F3B2-8B62-4FD1-B70C-6910DD5F932F}" type="presOf" srcId="{E099B3F5-DF0F-4836-89E9-06AA14716406}" destId="{A6ACAD28-E5D9-44F8-BD3D-143C4D4FAF7D}" srcOrd="0" destOrd="0" presId="urn:microsoft.com/office/officeart/2005/8/layout/pyramid1"/>
    <dgm:cxn modelId="{DFE78225-96EA-448B-9F9B-63948BDEBA4E}" type="presOf" srcId="{A724DD43-245D-4D2C-88A1-D8C1A7396350}" destId="{E345272D-7F7C-4953-9C77-4E67F2FEB135}" srcOrd="0" destOrd="0" presId="urn:microsoft.com/office/officeart/2005/8/layout/pyramid1"/>
    <dgm:cxn modelId="{A13BFDEA-5648-4F8E-8ED4-FB2B4B713B4E}" type="presOf" srcId="{DE6601E6-DD72-476D-90BA-109EC2AAFE98}" destId="{92D7869D-9791-4F2F-A335-CC8D10601D3A}" srcOrd="0" destOrd="0" presId="urn:microsoft.com/office/officeart/2005/8/layout/pyramid1"/>
    <dgm:cxn modelId="{987969C6-D34B-4EC4-8903-F1F1009F78EA}" type="presOf" srcId="{D1BA2D8E-668E-4851-B88B-934280EC042D}" destId="{5C221B58-3D18-4195-9B54-01C35D032796}" srcOrd="1" destOrd="0" presId="urn:microsoft.com/office/officeart/2005/8/layout/pyramid1"/>
    <dgm:cxn modelId="{023EFA90-76FA-4462-A3CE-EF00272033E9}" srcId="{6A6010EF-BE60-435C-BD2B-6F3D5E0FEFF4}" destId="{DFD6B6C0-351D-49F0-9E38-E1724D543005}" srcOrd="1" destOrd="0" parTransId="{D1C2173A-4C3A-43EE-B3C5-E1B149D50DAB}" sibTransId="{5C8CD86D-6D1C-4B52-8AA5-81093C685E48}"/>
    <dgm:cxn modelId="{12053770-D55D-4FD4-882E-82B1FF03FC20}" type="presOf" srcId="{A724DD43-245D-4D2C-88A1-D8C1A7396350}" destId="{595155D2-819C-4490-8A5F-EE82A39496E8}" srcOrd="1" destOrd="0" presId="urn:microsoft.com/office/officeart/2005/8/layout/pyramid1"/>
    <dgm:cxn modelId="{191757C8-6655-4B23-8049-84488C5CDC18}" type="presOf" srcId="{B53049E7-DA76-466A-A219-CAE5DC20C2EB}" destId="{9B9AC5D7-7A81-4C6B-BDD7-3F36D392D0AD}" srcOrd="0" destOrd="1" presId="urn:microsoft.com/office/officeart/2005/8/layout/pyramid1"/>
    <dgm:cxn modelId="{F17C2B85-BF65-4ED3-80D2-C3577E8B5E66}" type="presOf" srcId="{890908FF-AB99-491D-9732-F5B4EA0DFC87}" destId="{29406978-2F94-409E-B0B9-E3DE13211455}" srcOrd="0" destOrd="0" presId="urn:microsoft.com/office/officeart/2005/8/layout/pyramid1"/>
    <dgm:cxn modelId="{DD3A585E-7BE2-4E7B-9E87-EA9BC05527AD}" type="presOf" srcId="{7416CD5D-55BD-4A3B-8D5E-CAAEA0589CD6}" destId="{CC6AA4D0-CB24-43CF-B40D-4AEAC433C95F}" srcOrd="0" destOrd="0" presId="urn:microsoft.com/office/officeart/2005/8/layout/pyramid1"/>
    <dgm:cxn modelId="{86F88DA4-AD99-46EA-9BAD-7460DAF7D68C}" srcId="{DFD6B6C0-351D-49F0-9E38-E1724D543005}" destId="{E564F990-6258-4349-9012-BB376A9A5580}" srcOrd="0" destOrd="0" parTransId="{2C6A5764-45FC-4A7C-B0FE-ED691B05CF8A}" sibTransId="{196ABDE5-585A-40F8-81B7-32C437657870}"/>
    <dgm:cxn modelId="{798DE020-FDA3-4253-A1A9-D0195A0E3C4B}" type="presOf" srcId="{BD54BED3-AEB5-4E7D-A03D-93E501104498}" destId="{FB8C37CB-C3C5-4EAD-8F5C-5E1C1BE9551E}" srcOrd="0" destOrd="0" presId="urn:microsoft.com/office/officeart/2005/8/layout/pyramid1"/>
    <dgm:cxn modelId="{73B3C2E0-034E-4AF3-9829-3E65CF3C5698}" type="presOf" srcId="{6A6010EF-BE60-435C-BD2B-6F3D5E0FEFF4}" destId="{500DF07B-B765-4406-953C-1FE89137B0D8}" srcOrd="0" destOrd="0" presId="urn:microsoft.com/office/officeart/2005/8/layout/pyramid1"/>
    <dgm:cxn modelId="{EFD1109A-2068-4896-8055-23C732B6069A}" srcId="{6A6010EF-BE60-435C-BD2B-6F3D5E0FEFF4}" destId="{7416CD5D-55BD-4A3B-8D5E-CAAEA0589CD6}" srcOrd="0" destOrd="0" parTransId="{5384B9BC-EA35-4533-8542-013383C4D455}" sibTransId="{50D88F9E-0CD3-4B0D-97A9-67D716F44F52}"/>
    <dgm:cxn modelId="{CFD31DA6-DD37-4B7F-8237-F93502B8C5EF}" type="presOf" srcId="{693C2938-0456-4867-B1DE-9A9F540E4178}" destId="{1A53B99A-BE7B-4B94-AD49-4EAF72335D06}" srcOrd="1" destOrd="0" presId="urn:microsoft.com/office/officeart/2005/8/layout/pyramid1"/>
    <dgm:cxn modelId="{1CFAA3AE-D187-4AC5-90E0-D7967CED2B34}" srcId="{6A6010EF-BE60-435C-BD2B-6F3D5E0FEFF4}" destId="{BD54BED3-AEB5-4E7D-A03D-93E501104498}" srcOrd="5" destOrd="0" parTransId="{A9223638-9F9A-42EB-83B3-7FE2B20B61A6}" sibTransId="{D73BDEEB-4DAA-4E47-8BB5-92BD380D2DED}"/>
    <dgm:cxn modelId="{FDBB3276-7A81-471F-89C5-1CC0202D12DC}" type="presOf" srcId="{890908FF-AB99-491D-9732-F5B4EA0DFC87}" destId="{A0C3D49C-E044-4478-AE61-8909CF5F61FF}" srcOrd="1" destOrd="0" presId="urn:microsoft.com/office/officeart/2005/8/layout/pyramid1"/>
    <dgm:cxn modelId="{F873F6F0-E6BD-4CA5-AE2E-8EE561C841A4}" srcId="{7416CD5D-55BD-4A3B-8D5E-CAAEA0589CD6}" destId="{B53049E7-DA76-466A-A219-CAE5DC20C2EB}" srcOrd="1" destOrd="0" parTransId="{BD26A89B-CB39-4AF1-91D3-B619CCD20D00}" sibTransId="{0BC8A67E-9A14-42F6-91B9-8FA0123AA2EE}"/>
    <dgm:cxn modelId="{EA9743C4-A1C1-44B3-B16E-6BF4F62243C8}" type="presOf" srcId="{E564F990-6258-4349-9012-BB376A9A5580}" destId="{41CDAEC0-ED76-4F23-A4E9-0DA3150A0CCD}" srcOrd="1" destOrd="0" presId="urn:microsoft.com/office/officeart/2005/8/layout/pyramid1"/>
    <dgm:cxn modelId="{274A8FB4-CEF7-4DF2-BC76-FCAFDB3A3B18}" type="presOf" srcId="{693C2938-0456-4867-B1DE-9A9F540E4178}" destId="{AD43E21A-44CC-4CA4-AFBF-2E9465D034D1}" srcOrd="0" destOrd="0" presId="urn:microsoft.com/office/officeart/2005/8/layout/pyramid1"/>
    <dgm:cxn modelId="{F2E80117-D60B-4F7E-AD72-7C82468E49E4}" srcId="{6A6010EF-BE60-435C-BD2B-6F3D5E0FEFF4}" destId="{693C2938-0456-4867-B1DE-9A9F540E4178}" srcOrd="2" destOrd="0" parTransId="{98872FB3-8274-4D1C-AC57-5A7ACE5F9794}" sibTransId="{B145A9AC-9B38-4266-BA4B-36741DE5D6B3}"/>
    <dgm:cxn modelId="{13A7EA08-CD3D-4F71-B5CB-385E051ECAD8}" srcId="{DE6601E6-DD72-476D-90BA-109EC2AAFE98}" destId="{D1BA2D8E-668E-4851-B88B-934280EC042D}" srcOrd="0" destOrd="0" parTransId="{905570BD-A2F7-4B64-9AC9-7E2D3F4C51F6}" sibTransId="{4DE5A4B5-2F7B-4C55-B7C1-B9CE79C468E7}"/>
    <dgm:cxn modelId="{D5862BFB-C0E3-435C-B51C-FC051054B0F0}" type="presOf" srcId="{FF431C9C-E1EA-4DAD-9996-EE6253CB1337}" destId="{7B8D265D-DB6D-4E8E-8028-F3690286960F}" srcOrd="1" destOrd="0" presId="urn:microsoft.com/office/officeart/2005/8/layout/pyramid1"/>
    <dgm:cxn modelId="{26780F0D-DBDE-4A49-B680-A9F46AE92802}" type="presOf" srcId="{BD54BED3-AEB5-4E7D-A03D-93E501104498}" destId="{107D2EAE-8F75-46EC-A3F9-4C84601D3E49}" srcOrd="1" destOrd="0" presId="urn:microsoft.com/office/officeart/2005/8/layout/pyramid1"/>
    <dgm:cxn modelId="{E3D227F3-F249-408A-9C18-C3C55BBBAFA9}" type="presOf" srcId="{E099B3F5-DF0F-4836-89E9-06AA14716406}" destId="{307874D5-70FA-4371-B997-AFAC24585BD8}" srcOrd="1" destOrd="0" presId="urn:microsoft.com/office/officeart/2005/8/layout/pyramid1"/>
    <dgm:cxn modelId="{48F99489-DC85-404B-B43F-F2C742509A70}" type="presOf" srcId="{DE6601E6-DD72-476D-90BA-109EC2AAFE98}" destId="{21C53508-664D-426B-8A92-02C2B334DF5B}" srcOrd="1" destOrd="0" presId="urn:microsoft.com/office/officeart/2005/8/layout/pyramid1"/>
    <dgm:cxn modelId="{66EE6A09-5454-4288-B82B-F46861335C26}" type="presParOf" srcId="{500DF07B-B765-4406-953C-1FE89137B0D8}" destId="{0BBA7932-4DB0-482B-82A4-159472F7ED35}" srcOrd="0" destOrd="0" presId="urn:microsoft.com/office/officeart/2005/8/layout/pyramid1"/>
    <dgm:cxn modelId="{FED5F159-A146-42B1-93C8-CD5E28AA55D3}" type="presParOf" srcId="{0BBA7932-4DB0-482B-82A4-159472F7ED35}" destId="{9B9AC5D7-7A81-4C6B-BDD7-3F36D392D0AD}" srcOrd="0" destOrd="0" presId="urn:microsoft.com/office/officeart/2005/8/layout/pyramid1"/>
    <dgm:cxn modelId="{08A44557-87C3-416B-B6BD-A4AC11D50BD1}" type="presParOf" srcId="{0BBA7932-4DB0-482B-82A4-159472F7ED35}" destId="{63F48F03-A74F-4859-A827-0FECDB12D050}" srcOrd="1" destOrd="0" presId="urn:microsoft.com/office/officeart/2005/8/layout/pyramid1"/>
    <dgm:cxn modelId="{DC2339D0-2E9D-47B3-8377-CBB9E3055CB9}" type="presParOf" srcId="{0BBA7932-4DB0-482B-82A4-159472F7ED35}" destId="{CC6AA4D0-CB24-43CF-B40D-4AEAC433C95F}" srcOrd="2" destOrd="0" presId="urn:microsoft.com/office/officeart/2005/8/layout/pyramid1"/>
    <dgm:cxn modelId="{E407672E-0D35-4936-89D1-9AC6F9AA456F}" type="presParOf" srcId="{0BBA7932-4DB0-482B-82A4-159472F7ED35}" destId="{31724B59-9C40-46BB-BCB0-A083B3E8F9AA}" srcOrd="3" destOrd="0" presId="urn:microsoft.com/office/officeart/2005/8/layout/pyramid1"/>
    <dgm:cxn modelId="{B7969D3B-A362-4DC0-B11F-D270A496D812}" type="presParOf" srcId="{500DF07B-B765-4406-953C-1FE89137B0D8}" destId="{FABE7D6D-C561-4E85-9B52-96E11F626132}" srcOrd="1" destOrd="0" presId="urn:microsoft.com/office/officeart/2005/8/layout/pyramid1"/>
    <dgm:cxn modelId="{DF6E1A09-BC85-4438-A11E-06D75B695B6C}" type="presParOf" srcId="{FABE7D6D-C561-4E85-9B52-96E11F626132}" destId="{9A3BB30A-BA1C-40EE-AF56-9F755D731200}" srcOrd="0" destOrd="0" presId="urn:microsoft.com/office/officeart/2005/8/layout/pyramid1"/>
    <dgm:cxn modelId="{F67E82CA-E470-4D6E-BDB8-046765007EE3}" type="presParOf" srcId="{FABE7D6D-C561-4E85-9B52-96E11F626132}" destId="{41CDAEC0-ED76-4F23-A4E9-0DA3150A0CCD}" srcOrd="1" destOrd="0" presId="urn:microsoft.com/office/officeart/2005/8/layout/pyramid1"/>
    <dgm:cxn modelId="{E13F1EC3-2B31-4E1C-8D2B-0FE454F75EF4}" type="presParOf" srcId="{FABE7D6D-C561-4E85-9B52-96E11F626132}" destId="{65FC3B37-375B-4AD0-9776-612A509CF0ED}" srcOrd="2" destOrd="0" presId="urn:microsoft.com/office/officeart/2005/8/layout/pyramid1"/>
    <dgm:cxn modelId="{730C0E6B-5C9C-4041-8D95-B03EF35EB9E6}" type="presParOf" srcId="{FABE7D6D-C561-4E85-9B52-96E11F626132}" destId="{5E99FD68-968B-45B4-9450-5F1F80D38322}" srcOrd="3" destOrd="0" presId="urn:microsoft.com/office/officeart/2005/8/layout/pyramid1"/>
    <dgm:cxn modelId="{58621C34-C676-4D75-AA31-50FCAE09D4A2}" type="presParOf" srcId="{500DF07B-B765-4406-953C-1FE89137B0D8}" destId="{19DC3FCD-60B8-4290-9737-328C079B192D}" srcOrd="2" destOrd="0" presId="urn:microsoft.com/office/officeart/2005/8/layout/pyramid1"/>
    <dgm:cxn modelId="{FD4479E0-325B-45D4-8982-5E9BE8D91F41}" type="presParOf" srcId="{19DC3FCD-60B8-4290-9737-328C079B192D}" destId="{29406978-2F94-409E-B0B9-E3DE13211455}" srcOrd="0" destOrd="0" presId="urn:microsoft.com/office/officeart/2005/8/layout/pyramid1"/>
    <dgm:cxn modelId="{CFB11101-5BB8-4DF4-B266-BE7B225F6AF1}" type="presParOf" srcId="{19DC3FCD-60B8-4290-9737-328C079B192D}" destId="{A0C3D49C-E044-4478-AE61-8909CF5F61FF}" srcOrd="1" destOrd="0" presId="urn:microsoft.com/office/officeart/2005/8/layout/pyramid1"/>
    <dgm:cxn modelId="{43E57FB5-BF48-4CF5-8FB7-AF7ED9464111}" type="presParOf" srcId="{19DC3FCD-60B8-4290-9737-328C079B192D}" destId="{AD43E21A-44CC-4CA4-AFBF-2E9465D034D1}" srcOrd="2" destOrd="0" presId="urn:microsoft.com/office/officeart/2005/8/layout/pyramid1"/>
    <dgm:cxn modelId="{8CB65315-DDDB-459E-A141-42D4851622F9}" type="presParOf" srcId="{19DC3FCD-60B8-4290-9737-328C079B192D}" destId="{1A53B99A-BE7B-4B94-AD49-4EAF72335D06}" srcOrd="3" destOrd="0" presId="urn:microsoft.com/office/officeart/2005/8/layout/pyramid1"/>
    <dgm:cxn modelId="{7EE133E6-1C74-4F21-9E85-B8B710A77639}" type="presParOf" srcId="{500DF07B-B765-4406-953C-1FE89137B0D8}" destId="{506DE588-B15C-4726-866D-CFC89FB2DCCD}" srcOrd="3" destOrd="0" presId="urn:microsoft.com/office/officeart/2005/8/layout/pyramid1"/>
    <dgm:cxn modelId="{F4296EAA-161F-4D1C-9781-B98E85C94D03}" type="presParOf" srcId="{506DE588-B15C-4726-866D-CFC89FB2DCCD}" destId="{A6ACAD28-E5D9-44F8-BD3D-143C4D4FAF7D}" srcOrd="0" destOrd="0" presId="urn:microsoft.com/office/officeart/2005/8/layout/pyramid1"/>
    <dgm:cxn modelId="{84DC19A5-FDF1-4EA5-98E5-F1AAB98BDE92}" type="presParOf" srcId="{506DE588-B15C-4726-866D-CFC89FB2DCCD}" destId="{307874D5-70FA-4371-B997-AFAC24585BD8}" srcOrd="1" destOrd="0" presId="urn:microsoft.com/office/officeart/2005/8/layout/pyramid1"/>
    <dgm:cxn modelId="{4459493E-E626-4585-B3EF-5DCA733B68B5}" type="presParOf" srcId="{506DE588-B15C-4726-866D-CFC89FB2DCCD}" destId="{E345272D-7F7C-4953-9C77-4E67F2FEB135}" srcOrd="2" destOrd="0" presId="urn:microsoft.com/office/officeart/2005/8/layout/pyramid1"/>
    <dgm:cxn modelId="{92329EFE-F191-45A3-A563-906867A8BDB0}" type="presParOf" srcId="{506DE588-B15C-4726-866D-CFC89FB2DCCD}" destId="{595155D2-819C-4490-8A5F-EE82A39496E8}" srcOrd="3" destOrd="0" presId="urn:microsoft.com/office/officeart/2005/8/layout/pyramid1"/>
    <dgm:cxn modelId="{445A355A-307E-4235-BB65-A95B27511CFC}" type="presParOf" srcId="{500DF07B-B765-4406-953C-1FE89137B0D8}" destId="{054542DA-53FC-4BE3-9A22-D781A7DDF67C}" srcOrd="4" destOrd="0" presId="urn:microsoft.com/office/officeart/2005/8/layout/pyramid1"/>
    <dgm:cxn modelId="{22F64FDB-7FF1-4855-8DE4-AB3565FFFAD6}" type="presParOf" srcId="{054542DA-53FC-4BE3-9A22-D781A7DDF67C}" destId="{6D1E6B84-89D3-49AF-8914-86C3A82B5988}" srcOrd="0" destOrd="0" presId="urn:microsoft.com/office/officeart/2005/8/layout/pyramid1"/>
    <dgm:cxn modelId="{36B56482-5497-4B2B-8FE0-F6DBD5632468}" type="presParOf" srcId="{054542DA-53FC-4BE3-9A22-D781A7DDF67C}" destId="{5C221B58-3D18-4195-9B54-01C35D032796}" srcOrd="1" destOrd="0" presId="urn:microsoft.com/office/officeart/2005/8/layout/pyramid1"/>
    <dgm:cxn modelId="{11156E4F-B40C-4ACF-A9BA-08CFFEC8F9D4}" type="presParOf" srcId="{054542DA-53FC-4BE3-9A22-D781A7DDF67C}" destId="{92D7869D-9791-4F2F-A335-CC8D10601D3A}" srcOrd="2" destOrd="0" presId="urn:microsoft.com/office/officeart/2005/8/layout/pyramid1"/>
    <dgm:cxn modelId="{CE45B732-B01A-4CCB-871B-DD0AA6C88E5A}" type="presParOf" srcId="{054542DA-53FC-4BE3-9A22-D781A7DDF67C}" destId="{21C53508-664D-426B-8A92-02C2B334DF5B}" srcOrd="3" destOrd="0" presId="urn:microsoft.com/office/officeart/2005/8/layout/pyramid1"/>
    <dgm:cxn modelId="{90DC8ABA-5BE1-404B-9191-ADD63D8186C9}" type="presParOf" srcId="{500DF07B-B765-4406-953C-1FE89137B0D8}" destId="{CE15AFE7-74E3-4E9F-B555-E4FC2A310F47}" srcOrd="5" destOrd="0" presId="urn:microsoft.com/office/officeart/2005/8/layout/pyramid1"/>
    <dgm:cxn modelId="{45E9162B-1645-4EDB-8DF4-6DBC0D4B4B1A}" type="presParOf" srcId="{CE15AFE7-74E3-4E9F-B555-E4FC2A310F47}" destId="{D329437A-366A-4E47-AB44-A4777F59557B}" srcOrd="0" destOrd="0" presId="urn:microsoft.com/office/officeart/2005/8/layout/pyramid1"/>
    <dgm:cxn modelId="{4ABC1276-AACC-4C23-80D9-5CFDD0DA1BD2}" type="presParOf" srcId="{CE15AFE7-74E3-4E9F-B555-E4FC2A310F47}" destId="{7B8D265D-DB6D-4E8E-8028-F3690286960F}" srcOrd="1" destOrd="0" presId="urn:microsoft.com/office/officeart/2005/8/layout/pyramid1"/>
    <dgm:cxn modelId="{C81EAB64-D462-4585-B70A-C9CB612644C8}" type="presParOf" srcId="{CE15AFE7-74E3-4E9F-B555-E4FC2A310F47}" destId="{FB8C37CB-C3C5-4EAD-8F5C-5E1C1BE9551E}" srcOrd="2" destOrd="0" presId="urn:microsoft.com/office/officeart/2005/8/layout/pyramid1"/>
    <dgm:cxn modelId="{36F8F7DF-302F-4A69-92DE-D09829B2B51B}" type="presParOf" srcId="{CE15AFE7-74E3-4E9F-B555-E4FC2A310F47}" destId="{107D2EAE-8F75-46EC-A3F9-4C84601D3E49}" srcOrd="3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A6010EF-BE60-435C-BD2B-6F3D5E0FEFF4}" type="doc">
      <dgm:prSet loTypeId="urn:microsoft.com/office/officeart/2005/8/layout/pyramid1" loCatId="pyramid" qsTypeId="urn:microsoft.com/office/officeart/2005/8/quickstyle/3d2" qsCatId="3D" csTypeId="urn:microsoft.com/office/officeart/2005/8/colors/colorful5" csCatId="colorful" phldr="1"/>
      <dgm:spPr/>
    </dgm:pt>
    <dgm:pt modelId="{7416CD5D-55BD-4A3B-8D5E-CAAEA0589CD6}">
      <dgm:prSet phldrT="[Text]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en-US" b="1" dirty="0" smtClean="0"/>
            <a:t/>
          </a:r>
          <a:br>
            <a:rPr lang="en-US" b="1" dirty="0" smtClean="0"/>
          </a:br>
          <a:r>
            <a:rPr lang="en-US" b="1" dirty="0" smtClean="0"/>
            <a:t>User</a:t>
          </a:r>
          <a:br>
            <a:rPr lang="en-US" b="1" dirty="0" smtClean="0"/>
          </a:br>
          <a:r>
            <a:rPr lang="en-US" b="1" dirty="0" smtClean="0"/>
            <a:t> I/F</a:t>
          </a:r>
          <a:endParaRPr lang="en-US" b="1" dirty="0"/>
        </a:p>
      </dgm:t>
    </dgm:pt>
    <dgm:pt modelId="{5384B9BC-EA35-4533-8542-013383C4D455}" type="parTrans" cxnId="{EFD1109A-2068-4896-8055-23C732B6069A}">
      <dgm:prSet/>
      <dgm:spPr/>
      <dgm:t>
        <a:bodyPr/>
        <a:lstStyle/>
        <a:p>
          <a:endParaRPr lang="en-US"/>
        </a:p>
      </dgm:t>
    </dgm:pt>
    <dgm:pt modelId="{50D88F9E-0CD3-4B0D-97A9-67D716F44F52}" type="sibTrans" cxnId="{EFD1109A-2068-4896-8055-23C732B6069A}">
      <dgm:prSet/>
      <dgm:spPr/>
      <dgm:t>
        <a:bodyPr/>
        <a:lstStyle/>
        <a:p>
          <a:endParaRPr lang="en-US"/>
        </a:p>
      </dgm:t>
    </dgm:pt>
    <dgm:pt modelId="{DFD6B6C0-351D-49F0-9E38-E1724D543005}">
      <dgm:prSet phldrT="[Text]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en-US" b="1" dirty="0" smtClean="0"/>
            <a:t>Custom</a:t>
          </a:r>
          <a:br>
            <a:rPr lang="en-US" b="1" dirty="0" smtClean="0"/>
          </a:br>
          <a:r>
            <a:rPr lang="en-US" b="1" dirty="0" smtClean="0"/>
            <a:t>Type Support</a:t>
          </a:r>
        </a:p>
      </dgm:t>
    </dgm:pt>
    <dgm:pt modelId="{D1C2173A-4C3A-43EE-B3C5-E1B149D50DAB}" type="parTrans" cxnId="{023EFA90-76FA-4462-A3CE-EF00272033E9}">
      <dgm:prSet/>
      <dgm:spPr/>
      <dgm:t>
        <a:bodyPr/>
        <a:lstStyle/>
        <a:p>
          <a:endParaRPr lang="en-US"/>
        </a:p>
      </dgm:t>
    </dgm:pt>
    <dgm:pt modelId="{5C8CD86D-6D1C-4B52-8AA5-81093C685E48}" type="sibTrans" cxnId="{023EFA90-76FA-4462-A3CE-EF00272033E9}">
      <dgm:prSet/>
      <dgm:spPr/>
      <dgm:t>
        <a:bodyPr/>
        <a:lstStyle/>
        <a:p>
          <a:endParaRPr lang="en-US"/>
        </a:p>
      </dgm:t>
    </dgm:pt>
    <dgm:pt modelId="{693C2938-0456-4867-B1DE-9A9F540E4178}">
      <dgm:prSet phldrT="[Text]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en-US" b="1" dirty="0" smtClean="0"/>
            <a:t>Packaging</a:t>
          </a:r>
          <a:endParaRPr lang="en-US" b="1" dirty="0"/>
        </a:p>
      </dgm:t>
    </dgm:pt>
    <dgm:pt modelId="{98872FB3-8274-4D1C-AC57-5A7ACE5F9794}" type="parTrans" cxnId="{F2E80117-D60B-4F7E-AD72-7C82468E49E4}">
      <dgm:prSet/>
      <dgm:spPr/>
      <dgm:t>
        <a:bodyPr/>
        <a:lstStyle/>
        <a:p>
          <a:endParaRPr lang="en-US"/>
        </a:p>
      </dgm:t>
    </dgm:pt>
    <dgm:pt modelId="{B145A9AC-9B38-4266-BA4B-36741DE5D6B3}" type="sibTrans" cxnId="{F2E80117-D60B-4F7E-AD72-7C82468E49E4}">
      <dgm:prSet/>
      <dgm:spPr/>
      <dgm:t>
        <a:bodyPr/>
        <a:lstStyle/>
        <a:p>
          <a:endParaRPr lang="en-US"/>
        </a:p>
      </dgm:t>
    </dgm:pt>
    <dgm:pt modelId="{B9EA262B-2453-4581-921C-6037C8E3E9BA}">
      <dgm:prSet phldrT="[Text]"/>
      <dgm:spPr/>
      <dgm:t>
        <a:bodyPr/>
        <a:lstStyle/>
        <a:p>
          <a:r>
            <a:rPr lang="en-US" dirty="0" smtClean="0"/>
            <a:t>originator</a:t>
          </a:r>
          <a:endParaRPr lang="en-US" dirty="0"/>
        </a:p>
      </dgm:t>
    </dgm:pt>
    <dgm:pt modelId="{E5A46A28-EB49-490C-9545-A47F9ED90808}" type="parTrans" cxnId="{0DD188D1-8509-4417-B24B-FB5B7DA21DB5}">
      <dgm:prSet/>
      <dgm:spPr/>
      <dgm:t>
        <a:bodyPr/>
        <a:lstStyle/>
        <a:p>
          <a:endParaRPr lang="en-US"/>
        </a:p>
      </dgm:t>
    </dgm:pt>
    <dgm:pt modelId="{2327AAB3-88AA-49EA-A48E-853412DE5A27}" type="sibTrans" cxnId="{0DD188D1-8509-4417-B24B-FB5B7DA21DB5}">
      <dgm:prSet/>
      <dgm:spPr/>
      <dgm:t>
        <a:bodyPr/>
        <a:lstStyle/>
        <a:p>
          <a:endParaRPr lang="en-US"/>
        </a:p>
      </dgm:t>
    </dgm:pt>
    <dgm:pt modelId="{B53049E7-DA76-466A-A219-CAE5DC20C2EB}">
      <dgm:prSet phldrT="[Text]"/>
      <dgm:spPr/>
      <dgm:t>
        <a:bodyPr/>
        <a:lstStyle/>
        <a:p>
          <a:r>
            <a:rPr lang="en-US" dirty="0" smtClean="0"/>
            <a:t>cci_value</a:t>
          </a:r>
          <a:endParaRPr lang="en-US" dirty="0"/>
        </a:p>
      </dgm:t>
    </dgm:pt>
    <dgm:pt modelId="{BD26A89B-CB39-4AF1-91D3-B619CCD20D00}" type="parTrans" cxnId="{F873F6F0-E6BD-4CA5-AE2E-8EE561C841A4}">
      <dgm:prSet/>
      <dgm:spPr/>
      <dgm:t>
        <a:bodyPr/>
        <a:lstStyle/>
        <a:p>
          <a:endParaRPr lang="en-US"/>
        </a:p>
      </dgm:t>
    </dgm:pt>
    <dgm:pt modelId="{0BC8A67E-9A14-42F6-91B9-8FA0123AA2EE}" type="sibTrans" cxnId="{F873F6F0-E6BD-4CA5-AE2E-8EE561C841A4}">
      <dgm:prSet/>
      <dgm:spPr/>
      <dgm:t>
        <a:bodyPr/>
        <a:lstStyle/>
        <a:p>
          <a:endParaRPr lang="en-US"/>
        </a:p>
      </dgm:t>
    </dgm:pt>
    <dgm:pt modelId="{E564F990-6258-4349-9012-BB376A9A5580}">
      <dgm:prSet phldrT="[Text]"/>
      <dgm:spPr/>
      <dgm:t>
        <a:bodyPr/>
        <a:lstStyle/>
        <a:p>
          <a:r>
            <a:rPr lang="en-US" dirty="0" err="1" smtClean="0"/>
            <a:t>cci_value_converter</a:t>
          </a:r>
          <a:endParaRPr lang="en-US" dirty="0"/>
        </a:p>
      </dgm:t>
    </dgm:pt>
    <dgm:pt modelId="{2C6A5764-45FC-4A7C-B0FE-ED691B05CF8A}" type="parTrans" cxnId="{86F88DA4-AD99-46EA-9BAD-7460DAF7D68C}">
      <dgm:prSet/>
      <dgm:spPr/>
      <dgm:t>
        <a:bodyPr/>
        <a:lstStyle/>
        <a:p>
          <a:endParaRPr lang="en-US"/>
        </a:p>
      </dgm:t>
    </dgm:pt>
    <dgm:pt modelId="{196ABDE5-585A-40F8-81B7-32C437657870}" type="sibTrans" cxnId="{86F88DA4-AD99-46EA-9BAD-7460DAF7D68C}">
      <dgm:prSet/>
      <dgm:spPr/>
      <dgm:t>
        <a:bodyPr/>
        <a:lstStyle/>
        <a:p>
          <a:endParaRPr lang="en-US"/>
        </a:p>
      </dgm:t>
    </dgm:pt>
    <dgm:pt modelId="{890908FF-AB99-491D-9732-F5B4EA0DFC87}">
      <dgm:prSet phldrT="[Text]"/>
      <dgm:spPr/>
      <dgm:t>
        <a:bodyPr/>
        <a:lstStyle/>
        <a:p>
          <a:r>
            <a:rPr lang="en-US" dirty="0" smtClean="0"/>
            <a:t>custom broker</a:t>
          </a:r>
          <a:endParaRPr lang="en-US" dirty="0"/>
        </a:p>
      </dgm:t>
    </dgm:pt>
    <dgm:pt modelId="{08BE28AC-2400-4BC7-8D49-C145A672A822}" type="parTrans" cxnId="{69FBD745-13F2-4E01-910B-40CDA876C021}">
      <dgm:prSet/>
      <dgm:spPr/>
      <dgm:t>
        <a:bodyPr/>
        <a:lstStyle/>
        <a:p>
          <a:endParaRPr lang="en-US"/>
        </a:p>
      </dgm:t>
    </dgm:pt>
    <dgm:pt modelId="{01388B95-45C1-4864-851E-5235E5046F48}" type="sibTrans" cxnId="{69FBD745-13F2-4E01-910B-40CDA876C021}">
      <dgm:prSet/>
      <dgm:spPr/>
      <dgm:t>
        <a:bodyPr/>
        <a:lstStyle/>
        <a:p>
          <a:endParaRPr lang="en-US"/>
        </a:p>
      </dgm:t>
    </dgm:pt>
    <dgm:pt modelId="{D1BA2D8E-668E-4851-B88B-934280EC042D}">
      <dgm:prSet phldrT="[Text]"/>
      <dgm:spPr/>
      <dgm:t>
        <a:bodyPr/>
        <a:lstStyle/>
        <a:p>
          <a:r>
            <a:rPr lang="en-US" dirty="0" smtClean="0"/>
            <a:t>broker</a:t>
          </a:r>
          <a:endParaRPr lang="en-US" dirty="0"/>
        </a:p>
      </dgm:t>
    </dgm:pt>
    <dgm:pt modelId="{905570BD-A2F7-4B64-9AC9-7E2D3F4C51F6}" type="parTrans" cxnId="{13A7EA08-CD3D-4F71-B5CB-385E051ECAD8}">
      <dgm:prSet/>
      <dgm:spPr/>
      <dgm:t>
        <a:bodyPr/>
        <a:lstStyle/>
        <a:p>
          <a:endParaRPr lang="en-US"/>
        </a:p>
      </dgm:t>
    </dgm:pt>
    <dgm:pt modelId="{4DE5A4B5-2F7B-4C55-B7C1-B9CE79C468E7}" type="sibTrans" cxnId="{13A7EA08-CD3D-4F71-B5CB-385E051ECAD8}">
      <dgm:prSet/>
      <dgm:spPr/>
      <dgm:t>
        <a:bodyPr/>
        <a:lstStyle/>
        <a:p>
          <a:endParaRPr lang="en-US"/>
        </a:p>
      </dgm:t>
    </dgm:pt>
    <dgm:pt modelId="{DE6601E6-DD72-476D-90BA-109EC2AAFE98}">
      <dgm:prSet phldrT="[Text]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r>
            <a:rPr lang="en-US" b="1" dirty="0" smtClean="0"/>
            <a:t>Inter-module configuration</a:t>
          </a:r>
          <a:endParaRPr lang="en-US" b="1" dirty="0"/>
        </a:p>
      </dgm:t>
    </dgm:pt>
    <dgm:pt modelId="{D0A26845-BB1F-4AC0-AD42-A1E12A2C5E54}" type="parTrans" cxnId="{578A3B23-46AB-4857-A206-87C4D8A72B8B}">
      <dgm:prSet/>
      <dgm:spPr/>
      <dgm:t>
        <a:bodyPr/>
        <a:lstStyle/>
        <a:p>
          <a:endParaRPr lang="en-US"/>
        </a:p>
      </dgm:t>
    </dgm:pt>
    <dgm:pt modelId="{5C5D4100-1FB9-407F-98F8-E911797CFECC}" type="sibTrans" cxnId="{578A3B23-46AB-4857-A206-87C4D8A72B8B}">
      <dgm:prSet/>
      <dgm:spPr/>
      <dgm:t>
        <a:bodyPr/>
        <a:lstStyle/>
        <a:p>
          <a:endParaRPr lang="en-US"/>
        </a:p>
      </dgm:t>
    </dgm:pt>
    <dgm:pt modelId="{BD54BED3-AEB5-4E7D-A03D-93E501104498}">
      <dgm:prSet phldrT="[Text]"/>
      <dgm:spPr>
        <a:solidFill>
          <a:schemeClr val="accent4">
            <a:lumMod val="40000"/>
            <a:lumOff val="60000"/>
          </a:schemeClr>
        </a:solidFill>
      </dgm:spPr>
      <dgm:t>
        <a:bodyPr/>
        <a:lstStyle/>
        <a:p>
          <a:r>
            <a:rPr lang="en-US" b="1" dirty="0" smtClean="0"/>
            <a:t>Basic configuration</a:t>
          </a:r>
          <a:endParaRPr lang="en-US" b="1" dirty="0"/>
        </a:p>
      </dgm:t>
    </dgm:pt>
    <dgm:pt modelId="{A9223638-9F9A-42EB-83B3-7FE2B20B61A6}" type="parTrans" cxnId="{1CFAA3AE-D187-4AC5-90E0-D7967CED2B34}">
      <dgm:prSet/>
      <dgm:spPr/>
      <dgm:t>
        <a:bodyPr/>
        <a:lstStyle/>
        <a:p>
          <a:endParaRPr lang="en-US"/>
        </a:p>
      </dgm:t>
    </dgm:pt>
    <dgm:pt modelId="{D73BDEEB-4DAA-4E47-8BB5-92BD380D2DED}" type="sibTrans" cxnId="{1CFAA3AE-D187-4AC5-90E0-D7967CED2B34}">
      <dgm:prSet/>
      <dgm:spPr/>
      <dgm:t>
        <a:bodyPr/>
        <a:lstStyle/>
        <a:p>
          <a:endParaRPr lang="en-US"/>
        </a:p>
      </dgm:t>
    </dgm:pt>
    <dgm:pt modelId="{A724DD43-245D-4D2C-88A1-D8C1A7396350}">
      <dgm:prSet phldrT="[Text]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r>
            <a:rPr lang="en-US" b="1" dirty="0" smtClean="0"/>
            <a:t>Response to / </a:t>
          </a:r>
          <a:br>
            <a:rPr lang="en-US" b="1" dirty="0" smtClean="0"/>
          </a:br>
          <a:r>
            <a:rPr lang="en-US" b="1" dirty="0" smtClean="0"/>
            <a:t>Validation of</a:t>
          </a:r>
          <a:br>
            <a:rPr lang="en-US" b="1" dirty="0" smtClean="0"/>
          </a:br>
          <a:r>
            <a:rPr lang="en-US" b="1" dirty="0" smtClean="0"/>
            <a:t>Parameter Value Changes</a:t>
          </a:r>
          <a:endParaRPr lang="en-US" b="1" dirty="0"/>
        </a:p>
      </dgm:t>
    </dgm:pt>
    <dgm:pt modelId="{CBA68AE4-FE87-4C75-8408-6B5FAB04AF6B}" type="parTrans" cxnId="{B7F413CF-C9C8-4080-9A83-524D14C433A4}">
      <dgm:prSet/>
      <dgm:spPr/>
      <dgm:t>
        <a:bodyPr/>
        <a:lstStyle/>
        <a:p>
          <a:endParaRPr lang="en-US"/>
        </a:p>
      </dgm:t>
    </dgm:pt>
    <dgm:pt modelId="{57C5CE79-ADD8-4B9B-AF8E-06B7FA9B8BCC}" type="sibTrans" cxnId="{B7F413CF-C9C8-4080-9A83-524D14C433A4}">
      <dgm:prSet/>
      <dgm:spPr/>
      <dgm:t>
        <a:bodyPr/>
        <a:lstStyle/>
        <a:p>
          <a:endParaRPr lang="en-US"/>
        </a:p>
      </dgm:t>
    </dgm:pt>
    <dgm:pt modelId="{E099B3F5-DF0F-4836-89E9-06AA14716406}">
      <dgm:prSet phldrT="[Text]"/>
      <dgm:spPr/>
      <dgm:t>
        <a:bodyPr/>
        <a:lstStyle/>
        <a:p>
          <a:r>
            <a:rPr lang="en-US" dirty="0" smtClean="0"/>
            <a:t>callbacks</a:t>
          </a:r>
          <a:endParaRPr lang="en-US" dirty="0"/>
        </a:p>
      </dgm:t>
    </dgm:pt>
    <dgm:pt modelId="{A6C765B0-6A5D-4D98-A2CB-3EF4DA25EDBF}" type="parTrans" cxnId="{153B3D6E-4498-42C9-9347-6A301B0D333A}">
      <dgm:prSet/>
      <dgm:spPr/>
      <dgm:t>
        <a:bodyPr/>
        <a:lstStyle/>
        <a:p>
          <a:endParaRPr lang="en-US"/>
        </a:p>
      </dgm:t>
    </dgm:pt>
    <dgm:pt modelId="{2B3A43A7-5AD7-49F0-8C74-41371C13336D}" type="sibTrans" cxnId="{153B3D6E-4498-42C9-9347-6A301B0D333A}">
      <dgm:prSet/>
      <dgm:spPr/>
      <dgm:t>
        <a:bodyPr/>
        <a:lstStyle/>
        <a:p>
          <a:endParaRPr lang="en-US"/>
        </a:p>
      </dgm:t>
    </dgm:pt>
    <dgm:pt modelId="{FF431C9C-E1EA-4DAD-9996-EE6253CB1337}">
      <dgm:prSet phldrT="[Text]"/>
      <dgm:spPr/>
      <dgm:t>
        <a:bodyPr/>
        <a:lstStyle/>
        <a:p>
          <a:r>
            <a:rPr lang="en-US" dirty="0" smtClean="0"/>
            <a:t>parameter</a:t>
          </a:r>
          <a:endParaRPr lang="en-US" dirty="0"/>
        </a:p>
      </dgm:t>
    </dgm:pt>
    <dgm:pt modelId="{AB52ABB6-7D29-4D79-8ED0-59E8C0D69EAF}" type="parTrans" cxnId="{28BFC604-4366-45AF-A4A3-311E8A104409}">
      <dgm:prSet/>
      <dgm:spPr/>
      <dgm:t>
        <a:bodyPr/>
        <a:lstStyle/>
        <a:p>
          <a:endParaRPr lang="en-US"/>
        </a:p>
      </dgm:t>
    </dgm:pt>
    <dgm:pt modelId="{4BF6D91B-DE70-4A02-B883-C3325AA76E31}" type="sibTrans" cxnId="{28BFC604-4366-45AF-A4A3-311E8A104409}">
      <dgm:prSet/>
      <dgm:spPr/>
      <dgm:t>
        <a:bodyPr/>
        <a:lstStyle/>
        <a:p>
          <a:endParaRPr lang="en-US"/>
        </a:p>
      </dgm:t>
    </dgm:pt>
    <dgm:pt modelId="{17831781-F479-4BE0-A2DD-EBE88DE18571}">
      <dgm:prSet phldrT="[Text]"/>
      <dgm:spPr/>
      <dgm:t>
        <a:bodyPr/>
        <a:lstStyle/>
        <a:p>
          <a:r>
            <a:rPr lang="en-US" dirty="0" smtClean="0"/>
            <a:t>handle</a:t>
          </a:r>
          <a:endParaRPr lang="en-US" dirty="0"/>
        </a:p>
      </dgm:t>
    </dgm:pt>
    <dgm:pt modelId="{2505285E-D133-41EB-88DE-2C327B248588}" type="sibTrans" cxnId="{20772ED9-6C73-43FF-927C-B035736611F9}">
      <dgm:prSet/>
      <dgm:spPr/>
      <dgm:t>
        <a:bodyPr/>
        <a:lstStyle/>
        <a:p>
          <a:endParaRPr lang="en-US"/>
        </a:p>
      </dgm:t>
    </dgm:pt>
    <dgm:pt modelId="{FDC18A7D-F69B-4588-891C-CFE2C7DA53F9}" type="parTrans" cxnId="{20772ED9-6C73-43FF-927C-B035736611F9}">
      <dgm:prSet/>
      <dgm:spPr/>
      <dgm:t>
        <a:bodyPr/>
        <a:lstStyle/>
        <a:p>
          <a:endParaRPr lang="en-US"/>
        </a:p>
      </dgm:t>
    </dgm:pt>
    <dgm:pt modelId="{500DF07B-B765-4406-953C-1FE89137B0D8}" type="pres">
      <dgm:prSet presAssocID="{6A6010EF-BE60-435C-BD2B-6F3D5E0FEFF4}" presName="Name0" presStyleCnt="0">
        <dgm:presLayoutVars>
          <dgm:dir/>
          <dgm:animLvl val="lvl"/>
          <dgm:resizeHandles val="exact"/>
        </dgm:presLayoutVars>
      </dgm:prSet>
      <dgm:spPr/>
    </dgm:pt>
    <dgm:pt modelId="{0BBA7932-4DB0-482B-82A4-159472F7ED35}" type="pres">
      <dgm:prSet presAssocID="{7416CD5D-55BD-4A3B-8D5E-CAAEA0589CD6}" presName="Name8" presStyleCnt="0"/>
      <dgm:spPr/>
    </dgm:pt>
    <dgm:pt modelId="{9B9AC5D7-7A81-4C6B-BDD7-3F36D392D0AD}" type="pres">
      <dgm:prSet presAssocID="{7416CD5D-55BD-4A3B-8D5E-CAAEA0589CD6}" presName="acctBkgd" presStyleLbl="alignAcc1" presStyleIdx="0" presStyleCnt="6"/>
      <dgm:spPr/>
      <dgm:t>
        <a:bodyPr/>
        <a:lstStyle/>
        <a:p>
          <a:endParaRPr lang="en-US"/>
        </a:p>
      </dgm:t>
    </dgm:pt>
    <dgm:pt modelId="{63F48F03-A74F-4859-A827-0FECDB12D050}" type="pres">
      <dgm:prSet presAssocID="{7416CD5D-55BD-4A3B-8D5E-CAAEA0589CD6}" presName="acctTx" presStyleLbl="alignAcc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6AA4D0-CB24-43CF-B40D-4AEAC433C95F}" type="pres">
      <dgm:prSet presAssocID="{7416CD5D-55BD-4A3B-8D5E-CAAEA0589CD6}" presName="level" presStyleLbl="node1" presStyleIdx="0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1724B59-9C40-46BB-BCB0-A083B3E8F9AA}" type="pres">
      <dgm:prSet presAssocID="{7416CD5D-55BD-4A3B-8D5E-CAAEA0589CD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ABE7D6D-C561-4E85-9B52-96E11F626132}" type="pres">
      <dgm:prSet presAssocID="{DFD6B6C0-351D-49F0-9E38-E1724D543005}" presName="Name8" presStyleCnt="0"/>
      <dgm:spPr/>
    </dgm:pt>
    <dgm:pt modelId="{9A3BB30A-BA1C-40EE-AF56-9F755D731200}" type="pres">
      <dgm:prSet presAssocID="{DFD6B6C0-351D-49F0-9E38-E1724D543005}" presName="acctBkgd" presStyleLbl="alignAcc1" presStyleIdx="1" presStyleCnt="6"/>
      <dgm:spPr/>
      <dgm:t>
        <a:bodyPr/>
        <a:lstStyle/>
        <a:p>
          <a:endParaRPr lang="en-US"/>
        </a:p>
      </dgm:t>
    </dgm:pt>
    <dgm:pt modelId="{41CDAEC0-ED76-4F23-A4E9-0DA3150A0CCD}" type="pres">
      <dgm:prSet presAssocID="{DFD6B6C0-351D-49F0-9E38-E1724D543005}" presName="acctTx" presStyleLbl="alignAcc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FC3B37-375B-4AD0-9776-612A509CF0ED}" type="pres">
      <dgm:prSet presAssocID="{DFD6B6C0-351D-49F0-9E38-E1724D543005}" presName="level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E99FD68-968B-45B4-9450-5F1F80D38322}" type="pres">
      <dgm:prSet presAssocID="{DFD6B6C0-351D-49F0-9E38-E1724D543005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9DC3FCD-60B8-4290-9737-328C079B192D}" type="pres">
      <dgm:prSet presAssocID="{693C2938-0456-4867-B1DE-9A9F540E4178}" presName="Name8" presStyleCnt="0"/>
      <dgm:spPr/>
    </dgm:pt>
    <dgm:pt modelId="{29406978-2F94-409E-B0B9-E3DE13211455}" type="pres">
      <dgm:prSet presAssocID="{693C2938-0456-4867-B1DE-9A9F540E4178}" presName="acctBkgd" presStyleLbl="alignAcc1" presStyleIdx="2" presStyleCnt="6"/>
      <dgm:spPr/>
      <dgm:t>
        <a:bodyPr/>
        <a:lstStyle/>
        <a:p>
          <a:endParaRPr lang="en-US"/>
        </a:p>
      </dgm:t>
    </dgm:pt>
    <dgm:pt modelId="{A0C3D49C-E044-4478-AE61-8909CF5F61FF}" type="pres">
      <dgm:prSet presAssocID="{693C2938-0456-4867-B1DE-9A9F540E4178}" presName="acctTx" presStyleLbl="alignAcc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43E21A-44CC-4CA4-AFBF-2E9465D034D1}" type="pres">
      <dgm:prSet presAssocID="{693C2938-0456-4867-B1DE-9A9F540E4178}" presName="level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A53B99A-BE7B-4B94-AD49-4EAF72335D06}" type="pres">
      <dgm:prSet presAssocID="{693C2938-0456-4867-B1DE-9A9F540E4178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6DE588-B15C-4726-866D-CFC89FB2DCCD}" type="pres">
      <dgm:prSet presAssocID="{A724DD43-245D-4D2C-88A1-D8C1A7396350}" presName="Name8" presStyleCnt="0"/>
      <dgm:spPr/>
    </dgm:pt>
    <dgm:pt modelId="{A6ACAD28-E5D9-44F8-BD3D-143C4D4FAF7D}" type="pres">
      <dgm:prSet presAssocID="{A724DD43-245D-4D2C-88A1-D8C1A7396350}" presName="acctBkgd" presStyleLbl="alignAcc1" presStyleIdx="3" presStyleCnt="6"/>
      <dgm:spPr/>
      <dgm:t>
        <a:bodyPr/>
        <a:lstStyle/>
        <a:p>
          <a:endParaRPr lang="en-US"/>
        </a:p>
      </dgm:t>
    </dgm:pt>
    <dgm:pt modelId="{307874D5-70FA-4371-B997-AFAC24585BD8}" type="pres">
      <dgm:prSet presAssocID="{A724DD43-245D-4D2C-88A1-D8C1A7396350}" presName="acctTx" presStyleLbl="alignAcc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345272D-7F7C-4953-9C77-4E67F2FEB135}" type="pres">
      <dgm:prSet presAssocID="{A724DD43-245D-4D2C-88A1-D8C1A7396350}" presName="level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5155D2-819C-4490-8A5F-EE82A39496E8}" type="pres">
      <dgm:prSet presAssocID="{A724DD43-245D-4D2C-88A1-D8C1A7396350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4542DA-53FC-4BE3-9A22-D781A7DDF67C}" type="pres">
      <dgm:prSet presAssocID="{DE6601E6-DD72-476D-90BA-109EC2AAFE98}" presName="Name8" presStyleCnt="0"/>
      <dgm:spPr/>
    </dgm:pt>
    <dgm:pt modelId="{6D1E6B84-89D3-49AF-8914-86C3A82B5988}" type="pres">
      <dgm:prSet presAssocID="{DE6601E6-DD72-476D-90BA-109EC2AAFE98}" presName="acctBkgd" presStyleLbl="alignAcc1" presStyleIdx="4" presStyleCnt="6"/>
      <dgm:spPr/>
      <dgm:t>
        <a:bodyPr/>
        <a:lstStyle/>
        <a:p>
          <a:endParaRPr lang="en-US"/>
        </a:p>
      </dgm:t>
    </dgm:pt>
    <dgm:pt modelId="{5C221B58-3D18-4195-9B54-01C35D032796}" type="pres">
      <dgm:prSet presAssocID="{DE6601E6-DD72-476D-90BA-109EC2AAFE98}" presName="acctTx" presStyleLbl="alignAcc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2D7869D-9791-4F2F-A335-CC8D10601D3A}" type="pres">
      <dgm:prSet presAssocID="{DE6601E6-DD72-476D-90BA-109EC2AAFE98}" presName="level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1C53508-664D-426B-8A92-02C2B334DF5B}" type="pres">
      <dgm:prSet presAssocID="{DE6601E6-DD72-476D-90BA-109EC2AAFE98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15AFE7-74E3-4E9F-B555-E4FC2A310F47}" type="pres">
      <dgm:prSet presAssocID="{BD54BED3-AEB5-4E7D-A03D-93E501104498}" presName="Name8" presStyleCnt="0"/>
      <dgm:spPr/>
    </dgm:pt>
    <dgm:pt modelId="{D329437A-366A-4E47-AB44-A4777F59557B}" type="pres">
      <dgm:prSet presAssocID="{BD54BED3-AEB5-4E7D-A03D-93E501104498}" presName="acctBkgd" presStyleLbl="alignAcc1" presStyleIdx="5" presStyleCnt="6"/>
      <dgm:spPr/>
      <dgm:t>
        <a:bodyPr/>
        <a:lstStyle/>
        <a:p>
          <a:endParaRPr lang="en-US"/>
        </a:p>
      </dgm:t>
    </dgm:pt>
    <dgm:pt modelId="{7B8D265D-DB6D-4E8E-8028-F3690286960F}" type="pres">
      <dgm:prSet presAssocID="{BD54BED3-AEB5-4E7D-A03D-93E501104498}" presName="acctTx" presStyleLbl="alignAcc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8C37CB-C3C5-4EAD-8F5C-5E1C1BE9551E}" type="pres">
      <dgm:prSet presAssocID="{BD54BED3-AEB5-4E7D-A03D-93E501104498}" presName="level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7D2EAE-8F75-46EC-A3F9-4C84601D3E49}" type="pres">
      <dgm:prSet presAssocID="{BD54BED3-AEB5-4E7D-A03D-93E501104498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8FEF38E-9FD3-41F6-8866-E2D6945FF54C}" type="presOf" srcId="{B53049E7-DA76-466A-A219-CAE5DC20C2EB}" destId="{63F48F03-A74F-4859-A827-0FECDB12D050}" srcOrd="1" destOrd="1" presId="urn:microsoft.com/office/officeart/2005/8/layout/pyramid1"/>
    <dgm:cxn modelId="{28BFC604-4366-45AF-A4A3-311E8A104409}" srcId="{BD54BED3-AEB5-4E7D-A03D-93E501104498}" destId="{FF431C9C-E1EA-4DAD-9996-EE6253CB1337}" srcOrd="0" destOrd="0" parTransId="{AB52ABB6-7D29-4D79-8ED0-59E8C0D69EAF}" sibTransId="{4BF6D91B-DE70-4A02-B883-C3325AA76E31}"/>
    <dgm:cxn modelId="{EF2B574B-25AE-40AE-B5AB-1E92DDA3AD63}" type="presOf" srcId="{A724DD43-245D-4D2C-88A1-D8C1A7396350}" destId="{E345272D-7F7C-4953-9C77-4E67F2FEB135}" srcOrd="0" destOrd="0" presId="urn:microsoft.com/office/officeart/2005/8/layout/pyramid1"/>
    <dgm:cxn modelId="{4DD68655-1559-4C28-8F72-5B561153BAB7}" type="presOf" srcId="{D1BA2D8E-668E-4851-B88B-934280EC042D}" destId="{6D1E6B84-89D3-49AF-8914-86C3A82B5988}" srcOrd="0" destOrd="0" presId="urn:microsoft.com/office/officeart/2005/8/layout/pyramid1"/>
    <dgm:cxn modelId="{24D0FC1C-C560-4A7C-8987-21046848DDB8}" type="presOf" srcId="{DFD6B6C0-351D-49F0-9E38-E1724D543005}" destId="{65FC3B37-375B-4AD0-9776-612A509CF0ED}" srcOrd="0" destOrd="0" presId="urn:microsoft.com/office/officeart/2005/8/layout/pyramid1"/>
    <dgm:cxn modelId="{3C2B2CEE-0C38-4E4C-BE16-EC103A584EF7}" type="presOf" srcId="{E099B3F5-DF0F-4836-89E9-06AA14716406}" destId="{A6ACAD28-E5D9-44F8-BD3D-143C4D4FAF7D}" srcOrd="0" destOrd="0" presId="urn:microsoft.com/office/officeart/2005/8/layout/pyramid1"/>
    <dgm:cxn modelId="{20772ED9-6C73-43FF-927C-B035736611F9}" srcId="{DE6601E6-DD72-476D-90BA-109EC2AAFE98}" destId="{17831781-F479-4BE0-A2DD-EBE88DE18571}" srcOrd="1" destOrd="0" parTransId="{FDC18A7D-F69B-4588-891C-CFE2C7DA53F9}" sibTransId="{2505285E-D133-41EB-88DE-2C327B248588}"/>
    <dgm:cxn modelId="{F0AB766A-DA5A-4AAB-8C5C-1E78A7C6645A}" type="presOf" srcId="{B53049E7-DA76-466A-A219-CAE5DC20C2EB}" destId="{9B9AC5D7-7A81-4C6B-BDD7-3F36D392D0AD}" srcOrd="0" destOrd="1" presId="urn:microsoft.com/office/officeart/2005/8/layout/pyramid1"/>
    <dgm:cxn modelId="{69FBD745-13F2-4E01-910B-40CDA876C021}" srcId="{693C2938-0456-4867-B1DE-9A9F540E4178}" destId="{890908FF-AB99-491D-9732-F5B4EA0DFC87}" srcOrd="0" destOrd="0" parTransId="{08BE28AC-2400-4BC7-8D49-C145A672A822}" sibTransId="{01388B95-45C1-4864-851E-5235E5046F48}"/>
    <dgm:cxn modelId="{3C1EB7E4-F693-49FD-B8B9-80531E193003}" type="presOf" srcId="{DE6601E6-DD72-476D-90BA-109EC2AAFE98}" destId="{92D7869D-9791-4F2F-A335-CC8D10601D3A}" srcOrd="0" destOrd="0" presId="urn:microsoft.com/office/officeart/2005/8/layout/pyramid1"/>
    <dgm:cxn modelId="{B7F413CF-C9C8-4080-9A83-524D14C433A4}" srcId="{6A6010EF-BE60-435C-BD2B-6F3D5E0FEFF4}" destId="{A724DD43-245D-4D2C-88A1-D8C1A7396350}" srcOrd="3" destOrd="0" parTransId="{CBA68AE4-FE87-4C75-8408-6B5FAB04AF6B}" sibTransId="{57C5CE79-ADD8-4B9B-AF8E-06B7FA9B8BCC}"/>
    <dgm:cxn modelId="{82A676C0-DE66-4795-ADA0-18B5F5A1D6CE}" type="presOf" srcId="{B9EA262B-2453-4581-921C-6037C8E3E9BA}" destId="{63F48F03-A74F-4859-A827-0FECDB12D050}" srcOrd="1" destOrd="0" presId="urn:microsoft.com/office/officeart/2005/8/layout/pyramid1"/>
    <dgm:cxn modelId="{0B11DBA1-8B1A-4A10-9006-7634EC5FA379}" type="presOf" srcId="{7416CD5D-55BD-4A3B-8D5E-CAAEA0589CD6}" destId="{CC6AA4D0-CB24-43CF-B40D-4AEAC433C95F}" srcOrd="0" destOrd="0" presId="urn:microsoft.com/office/officeart/2005/8/layout/pyramid1"/>
    <dgm:cxn modelId="{359EE62A-A25B-4B74-86D0-F94FD8AA731B}" type="presOf" srcId="{6A6010EF-BE60-435C-BD2B-6F3D5E0FEFF4}" destId="{500DF07B-B765-4406-953C-1FE89137B0D8}" srcOrd="0" destOrd="0" presId="urn:microsoft.com/office/officeart/2005/8/layout/pyramid1"/>
    <dgm:cxn modelId="{0DD188D1-8509-4417-B24B-FB5B7DA21DB5}" srcId="{7416CD5D-55BD-4A3B-8D5E-CAAEA0589CD6}" destId="{B9EA262B-2453-4581-921C-6037C8E3E9BA}" srcOrd="0" destOrd="0" parTransId="{E5A46A28-EB49-490C-9545-A47F9ED90808}" sibTransId="{2327AAB3-88AA-49EA-A48E-853412DE5A27}"/>
    <dgm:cxn modelId="{153B3D6E-4498-42C9-9347-6A301B0D333A}" srcId="{A724DD43-245D-4D2C-88A1-D8C1A7396350}" destId="{E099B3F5-DF0F-4836-89E9-06AA14716406}" srcOrd="0" destOrd="0" parTransId="{A6C765B0-6A5D-4D98-A2CB-3EF4DA25EDBF}" sibTransId="{2B3A43A7-5AD7-49F0-8C74-41371C13336D}"/>
    <dgm:cxn modelId="{FF7C8426-DCAE-4CA5-B03F-61B6E73FD178}" type="presOf" srcId="{890908FF-AB99-491D-9732-F5B4EA0DFC87}" destId="{A0C3D49C-E044-4478-AE61-8909CF5F61FF}" srcOrd="1" destOrd="0" presId="urn:microsoft.com/office/officeart/2005/8/layout/pyramid1"/>
    <dgm:cxn modelId="{F9F5084A-9A9D-4CBE-9E78-BA1476502A2F}" type="presOf" srcId="{FF431C9C-E1EA-4DAD-9996-EE6253CB1337}" destId="{7B8D265D-DB6D-4E8E-8028-F3690286960F}" srcOrd="1" destOrd="0" presId="urn:microsoft.com/office/officeart/2005/8/layout/pyramid1"/>
    <dgm:cxn modelId="{578A3B23-46AB-4857-A206-87C4D8A72B8B}" srcId="{6A6010EF-BE60-435C-BD2B-6F3D5E0FEFF4}" destId="{DE6601E6-DD72-476D-90BA-109EC2AAFE98}" srcOrd="4" destOrd="0" parTransId="{D0A26845-BB1F-4AC0-AD42-A1E12A2C5E54}" sibTransId="{5C5D4100-1FB9-407F-98F8-E911797CFECC}"/>
    <dgm:cxn modelId="{4839F707-8A93-4351-993D-46AA4697D584}" type="presOf" srcId="{17831781-F479-4BE0-A2DD-EBE88DE18571}" destId="{5C221B58-3D18-4195-9B54-01C35D032796}" srcOrd="1" destOrd="1" presId="urn:microsoft.com/office/officeart/2005/8/layout/pyramid1"/>
    <dgm:cxn modelId="{A4DD151D-F8AC-461A-AD6A-70EC89EABF5C}" type="presOf" srcId="{E564F990-6258-4349-9012-BB376A9A5580}" destId="{41CDAEC0-ED76-4F23-A4E9-0DA3150A0CCD}" srcOrd="1" destOrd="0" presId="urn:microsoft.com/office/officeart/2005/8/layout/pyramid1"/>
    <dgm:cxn modelId="{8BB5C2DF-EEC4-4329-ACAA-788440F535C6}" type="presOf" srcId="{E099B3F5-DF0F-4836-89E9-06AA14716406}" destId="{307874D5-70FA-4371-B997-AFAC24585BD8}" srcOrd="1" destOrd="0" presId="urn:microsoft.com/office/officeart/2005/8/layout/pyramid1"/>
    <dgm:cxn modelId="{BA584CF7-EB25-4DCA-B7E8-DF6F63730B36}" type="presOf" srcId="{693C2938-0456-4867-B1DE-9A9F540E4178}" destId="{AD43E21A-44CC-4CA4-AFBF-2E9465D034D1}" srcOrd="0" destOrd="0" presId="urn:microsoft.com/office/officeart/2005/8/layout/pyramid1"/>
    <dgm:cxn modelId="{57630EDA-E0E7-44CB-9DDB-09003DEADCAD}" type="presOf" srcId="{D1BA2D8E-668E-4851-B88B-934280EC042D}" destId="{5C221B58-3D18-4195-9B54-01C35D032796}" srcOrd="1" destOrd="0" presId="urn:microsoft.com/office/officeart/2005/8/layout/pyramid1"/>
    <dgm:cxn modelId="{023EFA90-76FA-4462-A3CE-EF00272033E9}" srcId="{6A6010EF-BE60-435C-BD2B-6F3D5E0FEFF4}" destId="{DFD6B6C0-351D-49F0-9E38-E1724D543005}" srcOrd="1" destOrd="0" parTransId="{D1C2173A-4C3A-43EE-B3C5-E1B149D50DAB}" sibTransId="{5C8CD86D-6D1C-4B52-8AA5-81093C685E48}"/>
    <dgm:cxn modelId="{86F88DA4-AD99-46EA-9BAD-7460DAF7D68C}" srcId="{DFD6B6C0-351D-49F0-9E38-E1724D543005}" destId="{E564F990-6258-4349-9012-BB376A9A5580}" srcOrd="0" destOrd="0" parTransId="{2C6A5764-45FC-4A7C-B0FE-ED691B05CF8A}" sibTransId="{196ABDE5-585A-40F8-81B7-32C437657870}"/>
    <dgm:cxn modelId="{8B22237A-A1CB-4EC2-A050-72E6C6E4F2EF}" type="presOf" srcId="{17831781-F479-4BE0-A2DD-EBE88DE18571}" destId="{6D1E6B84-89D3-49AF-8914-86C3A82B5988}" srcOrd="0" destOrd="1" presId="urn:microsoft.com/office/officeart/2005/8/layout/pyramid1"/>
    <dgm:cxn modelId="{EFD1109A-2068-4896-8055-23C732B6069A}" srcId="{6A6010EF-BE60-435C-BD2B-6F3D5E0FEFF4}" destId="{7416CD5D-55BD-4A3B-8D5E-CAAEA0589CD6}" srcOrd="0" destOrd="0" parTransId="{5384B9BC-EA35-4533-8542-013383C4D455}" sibTransId="{50D88F9E-0CD3-4B0D-97A9-67D716F44F52}"/>
    <dgm:cxn modelId="{1FB75BEC-724D-45A1-A896-5046062F5AC4}" type="presOf" srcId="{7416CD5D-55BD-4A3B-8D5E-CAAEA0589CD6}" destId="{31724B59-9C40-46BB-BCB0-A083B3E8F9AA}" srcOrd="1" destOrd="0" presId="urn:microsoft.com/office/officeart/2005/8/layout/pyramid1"/>
    <dgm:cxn modelId="{FBE9A595-AF36-4389-987B-C700BBB344B0}" type="presOf" srcId="{DE6601E6-DD72-476D-90BA-109EC2AAFE98}" destId="{21C53508-664D-426B-8A92-02C2B334DF5B}" srcOrd="1" destOrd="0" presId="urn:microsoft.com/office/officeart/2005/8/layout/pyramid1"/>
    <dgm:cxn modelId="{1CFAA3AE-D187-4AC5-90E0-D7967CED2B34}" srcId="{6A6010EF-BE60-435C-BD2B-6F3D5E0FEFF4}" destId="{BD54BED3-AEB5-4E7D-A03D-93E501104498}" srcOrd="5" destOrd="0" parTransId="{A9223638-9F9A-42EB-83B3-7FE2B20B61A6}" sibTransId="{D73BDEEB-4DAA-4E47-8BB5-92BD380D2DED}"/>
    <dgm:cxn modelId="{3EC2B62E-E68A-42AF-803F-60D9ACB6B5C5}" type="presOf" srcId="{E564F990-6258-4349-9012-BB376A9A5580}" destId="{9A3BB30A-BA1C-40EE-AF56-9F755D731200}" srcOrd="0" destOrd="0" presId="urn:microsoft.com/office/officeart/2005/8/layout/pyramid1"/>
    <dgm:cxn modelId="{4ED7E657-EB53-46F2-BD6E-35A8CF67D6C0}" type="presOf" srcId="{A724DD43-245D-4D2C-88A1-D8C1A7396350}" destId="{595155D2-819C-4490-8A5F-EE82A39496E8}" srcOrd="1" destOrd="0" presId="urn:microsoft.com/office/officeart/2005/8/layout/pyramid1"/>
    <dgm:cxn modelId="{B918A727-7EF1-4C39-AB75-327F4FC3768E}" type="presOf" srcId="{B9EA262B-2453-4581-921C-6037C8E3E9BA}" destId="{9B9AC5D7-7A81-4C6B-BDD7-3F36D392D0AD}" srcOrd="0" destOrd="0" presId="urn:microsoft.com/office/officeart/2005/8/layout/pyramid1"/>
    <dgm:cxn modelId="{F873F6F0-E6BD-4CA5-AE2E-8EE561C841A4}" srcId="{7416CD5D-55BD-4A3B-8D5E-CAAEA0589CD6}" destId="{B53049E7-DA76-466A-A219-CAE5DC20C2EB}" srcOrd="1" destOrd="0" parTransId="{BD26A89B-CB39-4AF1-91D3-B619CCD20D00}" sibTransId="{0BC8A67E-9A14-42F6-91B9-8FA0123AA2EE}"/>
    <dgm:cxn modelId="{E9247B0B-A925-4850-BB83-1AB4003EBB7D}" type="presOf" srcId="{693C2938-0456-4867-B1DE-9A9F540E4178}" destId="{1A53B99A-BE7B-4B94-AD49-4EAF72335D06}" srcOrd="1" destOrd="0" presId="urn:microsoft.com/office/officeart/2005/8/layout/pyramid1"/>
    <dgm:cxn modelId="{C9E4C422-ED3D-4D18-A5F9-26C65B4317B7}" type="presOf" srcId="{BD54BED3-AEB5-4E7D-A03D-93E501104498}" destId="{107D2EAE-8F75-46EC-A3F9-4C84601D3E49}" srcOrd="1" destOrd="0" presId="urn:microsoft.com/office/officeart/2005/8/layout/pyramid1"/>
    <dgm:cxn modelId="{27353BC2-27F0-47B5-8625-A8B4046DEB09}" type="presOf" srcId="{890908FF-AB99-491D-9732-F5B4EA0DFC87}" destId="{29406978-2F94-409E-B0B9-E3DE13211455}" srcOrd="0" destOrd="0" presId="urn:microsoft.com/office/officeart/2005/8/layout/pyramid1"/>
    <dgm:cxn modelId="{D0E6F4B5-00E0-4427-B886-7ED475A12BA9}" type="presOf" srcId="{DFD6B6C0-351D-49F0-9E38-E1724D543005}" destId="{5E99FD68-968B-45B4-9450-5F1F80D38322}" srcOrd="1" destOrd="0" presId="urn:microsoft.com/office/officeart/2005/8/layout/pyramid1"/>
    <dgm:cxn modelId="{F2E80117-D60B-4F7E-AD72-7C82468E49E4}" srcId="{6A6010EF-BE60-435C-BD2B-6F3D5E0FEFF4}" destId="{693C2938-0456-4867-B1DE-9A9F540E4178}" srcOrd="2" destOrd="0" parTransId="{98872FB3-8274-4D1C-AC57-5A7ACE5F9794}" sibTransId="{B145A9AC-9B38-4266-BA4B-36741DE5D6B3}"/>
    <dgm:cxn modelId="{13A7EA08-CD3D-4F71-B5CB-385E051ECAD8}" srcId="{DE6601E6-DD72-476D-90BA-109EC2AAFE98}" destId="{D1BA2D8E-668E-4851-B88B-934280EC042D}" srcOrd="0" destOrd="0" parTransId="{905570BD-A2F7-4B64-9AC9-7E2D3F4C51F6}" sibTransId="{4DE5A4B5-2F7B-4C55-B7C1-B9CE79C468E7}"/>
    <dgm:cxn modelId="{2B6AAC1C-1BA7-45C8-9D2E-3CE834AABADD}" type="presOf" srcId="{FF431C9C-E1EA-4DAD-9996-EE6253CB1337}" destId="{D329437A-366A-4E47-AB44-A4777F59557B}" srcOrd="0" destOrd="0" presId="urn:microsoft.com/office/officeart/2005/8/layout/pyramid1"/>
    <dgm:cxn modelId="{5C739981-BC04-4A0F-994B-E9C6378FC795}" type="presOf" srcId="{BD54BED3-AEB5-4E7D-A03D-93E501104498}" destId="{FB8C37CB-C3C5-4EAD-8F5C-5E1C1BE9551E}" srcOrd="0" destOrd="0" presId="urn:microsoft.com/office/officeart/2005/8/layout/pyramid1"/>
    <dgm:cxn modelId="{6592E8D8-7DCC-45B2-8413-4C3D71D8C3D9}" type="presParOf" srcId="{500DF07B-B765-4406-953C-1FE89137B0D8}" destId="{0BBA7932-4DB0-482B-82A4-159472F7ED35}" srcOrd="0" destOrd="0" presId="urn:microsoft.com/office/officeart/2005/8/layout/pyramid1"/>
    <dgm:cxn modelId="{5DA5CA0B-1D90-4A9D-9B95-2768412F2B96}" type="presParOf" srcId="{0BBA7932-4DB0-482B-82A4-159472F7ED35}" destId="{9B9AC5D7-7A81-4C6B-BDD7-3F36D392D0AD}" srcOrd="0" destOrd="0" presId="urn:microsoft.com/office/officeart/2005/8/layout/pyramid1"/>
    <dgm:cxn modelId="{44301ED7-7B0F-47F4-8196-F15E5E541533}" type="presParOf" srcId="{0BBA7932-4DB0-482B-82A4-159472F7ED35}" destId="{63F48F03-A74F-4859-A827-0FECDB12D050}" srcOrd="1" destOrd="0" presId="urn:microsoft.com/office/officeart/2005/8/layout/pyramid1"/>
    <dgm:cxn modelId="{943EC1AE-BE6B-4806-8D44-99D85D9855D3}" type="presParOf" srcId="{0BBA7932-4DB0-482B-82A4-159472F7ED35}" destId="{CC6AA4D0-CB24-43CF-B40D-4AEAC433C95F}" srcOrd="2" destOrd="0" presId="urn:microsoft.com/office/officeart/2005/8/layout/pyramid1"/>
    <dgm:cxn modelId="{0C3E411C-51BF-4A3A-B599-3DE6D7FD426F}" type="presParOf" srcId="{0BBA7932-4DB0-482B-82A4-159472F7ED35}" destId="{31724B59-9C40-46BB-BCB0-A083B3E8F9AA}" srcOrd="3" destOrd="0" presId="urn:microsoft.com/office/officeart/2005/8/layout/pyramid1"/>
    <dgm:cxn modelId="{616539B9-307B-4207-AEA4-A5C2A1235457}" type="presParOf" srcId="{500DF07B-B765-4406-953C-1FE89137B0D8}" destId="{FABE7D6D-C561-4E85-9B52-96E11F626132}" srcOrd="1" destOrd="0" presId="urn:microsoft.com/office/officeart/2005/8/layout/pyramid1"/>
    <dgm:cxn modelId="{7262C288-1FAB-4DD6-B3CC-CDE47D56692B}" type="presParOf" srcId="{FABE7D6D-C561-4E85-9B52-96E11F626132}" destId="{9A3BB30A-BA1C-40EE-AF56-9F755D731200}" srcOrd="0" destOrd="0" presId="urn:microsoft.com/office/officeart/2005/8/layout/pyramid1"/>
    <dgm:cxn modelId="{4F7C8B8F-ED4B-4553-8832-C50F2189BAD2}" type="presParOf" srcId="{FABE7D6D-C561-4E85-9B52-96E11F626132}" destId="{41CDAEC0-ED76-4F23-A4E9-0DA3150A0CCD}" srcOrd="1" destOrd="0" presId="urn:microsoft.com/office/officeart/2005/8/layout/pyramid1"/>
    <dgm:cxn modelId="{04D96F5E-5786-4E8A-8A50-FF101E7D87F4}" type="presParOf" srcId="{FABE7D6D-C561-4E85-9B52-96E11F626132}" destId="{65FC3B37-375B-4AD0-9776-612A509CF0ED}" srcOrd="2" destOrd="0" presId="urn:microsoft.com/office/officeart/2005/8/layout/pyramid1"/>
    <dgm:cxn modelId="{C3B5129F-25B6-4F86-918C-389234782EDD}" type="presParOf" srcId="{FABE7D6D-C561-4E85-9B52-96E11F626132}" destId="{5E99FD68-968B-45B4-9450-5F1F80D38322}" srcOrd="3" destOrd="0" presId="urn:microsoft.com/office/officeart/2005/8/layout/pyramid1"/>
    <dgm:cxn modelId="{50FA1734-8DA2-4745-B8A3-1FDA8C5EB30D}" type="presParOf" srcId="{500DF07B-B765-4406-953C-1FE89137B0D8}" destId="{19DC3FCD-60B8-4290-9737-328C079B192D}" srcOrd="2" destOrd="0" presId="urn:microsoft.com/office/officeart/2005/8/layout/pyramid1"/>
    <dgm:cxn modelId="{EE5344C2-2605-4312-BEA8-EDF2F0676721}" type="presParOf" srcId="{19DC3FCD-60B8-4290-9737-328C079B192D}" destId="{29406978-2F94-409E-B0B9-E3DE13211455}" srcOrd="0" destOrd="0" presId="urn:microsoft.com/office/officeart/2005/8/layout/pyramid1"/>
    <dgm:cxn modelId="{A2C0F092-75E8-495F-922F-D8A34139B2C8}" type="presParOf" srcId="{19DC3FCD-60B8-4290-9737-328C079B192D}" destId="{A0C3D49C-E044-4478-AE61-8909CF5F61FF}" srcOrd="1" destOrd="0" presId="urn:microsoft.com/office/officeart/2005/8/layout/pyramid1"/>
    <dgm:cxn modelId="{0B8C725D-1FCE-40A7-AD15-8013508AA8FB}" type="presParOf" srcId="{19DC3FCD-60B8-4290-9737-328C079B192D}" destId="{AD43E21A-44CC-4CA4-AFBF-2E9465D034D1}" srcOrd="2" destOrd="0" presId="urn:microsoft.com/office/officeart/2005/8/layout/pyramid1"/>
    <dgm:cxn modelId="{09124162-02B4-4578-833B-0F4C7767F11C}" type="presParOf" srcId="{19DC3FCD-60B8-4290-9737-328C079B192D}" destId="{1A53B99A-BE7B-4B94-AD49-4EAF72335D06}" srcOrd="3" destOrd="0" presId="urn:microsoft.com/office/officeart/2005/8/layout/pyramid1"/>
    <dgm:cxn modelId="{388E4E70-161F-4ECB-B450-A235A6717569}" type="presParOf" srcId="{500DF07B-B765-4406-953C-1FE89137B0D8}" destId="{506DE588-B15C-4726-866D-CFC89FB2DCCD}" srcOrd="3" destOrd="0" presId="urn:microsoft.com/office/officeart/2005/8/layout/pyramid1"/>
    <dgm:cxn modelId="{912C9C7E-629D-4B24-B846-DCF2A70A6707}" type="presParOf" srcId="{506DE588-B15C-4726-866D-CFC89FB2DCCD}" destId="{A6ACAD28-E5D9-44F8-BD3D-143C4D4FAF7D}" srcOrd="0" destOrd="0" presId="urn:microsoft.com/office/officeart/2005/8/layout/pyramid1"/>
    <dgm:cxn modelId="{2B8CB5B0-E7B9-4407-AE6D-5E6D86E5DA21}" type="presParOf" srcId="{506DE588-B15C-4726-866D-CFC89FB2DCCD}" destId="{307874D5-70FA-4371-B997-AFAC24585BD8}" srcOrd="1" destOrd="0" presId="urn:microsoft.com/office/officeart/2005/8/layout/pyramid1"/>
    <dgm:cxn modelId="{6DCA44F2-51A4-4B72-8378-D57BEB8469D5}" type="presParOf" srcId="{506DE588-B15C-4726-866D-CFC89FB2DCCD}" destId="{E345272D-7F7C-4953-9C77-4E67F2FEB135}" srcOrd="2" destOrd="0" presId="urn:microsoft.com/office/officeart/2005/8/layout/pyramid1"/>
    <dgm:cxn modelId="{0AF37714-C0EA-4873-8A4C-05201DD7E608}" type="presParOf" srcId="{506DE588-B15C-4726-866D-CFC89FB2DCCD}" destId="{595155D2-819C-4490-8A5F-EE82A39496E8}" srcOrd="3" destOrd="0" presId="urn:microsoft.com/office/officeart/2005/8/layout/pyramid1"/>
    <dgm:cxn modelId="{76B1570A-DE5D-4AEC-9A05-BE114C01638D}" type="presParOf" srcId="{500DF07B-B765-4406-953C-1FE89137B0D8}" destId="{054542DA-53FC-4BE3-9A22-D781A7DDF67C}" srcOrd="4" destOrd="0" presId="urn:microsoft.com/office/officeart/2005/8/layout/pyramid1"/>
    <dgm:cxn modelId="{FCCFF053-02F0-4077-831B-6D76C3FF3521}" type="presParOf" srcId="{054542DA-53FC-4BE3-9A22-D781A7DDF67C}" destId="{6D1E6B84-89D3-49AF-8914-86C3A82B5988}" srcOrd="0" destOrd="0" presId="urn:microsoft.com/office/officeart/2005/8/layout/pyramid1"/>
    <dgm:cxn modelId="{265FBFBA-37B8-477C-A2E9-7113587C459C}" type="presParOf" srcId="{054542DA-53FC-4BE3-9A22-D781A7DDF67C}" destId="{5C221B58-3D18-4195-9B54-01C35D032796}" srcOrd="1" destOrd="0" presId="urn:microsoft.com/office/officeart/2005/8/layout/pyramid1"/>
    <dgm:cxn modelId="{A3CEE059-36C5-4069-BBAF-C123374B1D0A}" type="presParOf" srcId="{054542DA-53FC-4BE3-9A22-D781A7DDF67C}" destId="{92D7869D-9791-4F2F-A335-CC8D10601D3A}" srcOrd="2" destOrd="0" presId="urn:microsoft.com/office/officeart/2005/8/layout/pyramid1"/>
    <dgm:cxn modelId="{8168C8D6-6671-445A-813F-3D955520E646}" type="presParOf" srcId="{054542DA-53FC-4BE3-9A22-D781A7DDF67C}" destId="{21C53508-664D-426B-8A92-02C2B334DF5B}" srcOrd="3" destOrd="0" presId="urn:microsoft.com/office/officeart/2005/8/layout/pyramid1"/>
    <dgm:cxn modelId="{D41CB836-675D-438C-84C6-F86875DE5832}" type="presParOf" srcId="{500DF07B-B765-4406-953C-1FE89137B0D8}" destId="{CE15AFE7-74E3-4E9F-B555-E4FC2A310F47}" srcOrd="5" destOrd="0" presId="urn:microsoft.com/office/officeart/2005/8/layout/pyramid1"/>
    <dgm:cxn modelId="{94DCE844-4C0A-4701-A9FB-7772F3B7CE1C}" type="presParOf" srcId="{CE15AFE7-74E3-4E9F-B555-E4FC2A310F47}" destId="{D329437A-366A-4E47-AB44-A4777F59557B}" srcOrd="0" destOrd="0" presId="urn:microsoft.com/office/officeart/2005/8/layout/pyramid1"/>
    <dgm:cxn modelId="{563D90E1-FA5A-4907-A55B-A66C359FFE61}" type="presParOf" srcId="{CE15AFE7-74E3-4E9F-B555-E4FC2A310F47}" destId="{7B8D265D-DB6D-4E8E-8028-F3690286960F}" srcOrd="1" destOrd="0" presId="urn:microsoft.com/office/officeart/2005/8/layout/pyramid1"/>
    <dgm:cxn modelId="{203FB935-0A9E-4705-80F5-DBAA03FECFC8}" type="presParOf" srcId="{CE15AFE7-74E3-4E9F-B555-E4FC2A310F47}" destId="{FB8C37CB-C3C5-4EAD-8F5C-5E1C1BE9551E}" srcOrd="2" destOrd="0" presId="urn:microsoft.com/office/officeart/2005/8/layout/pyramid1"/>
    <dgm:cxn modelId="{2842CD31-18A7-4514-9BB9-688E9FFFF5B3}" type="presParOf" srcId="{CE15AFE7-74E3-4E9F-B555-E4FC2A310F47}" destId="{107D2EAE-8F75-46EC-A3F9-4C84601D3E49}" srcOrd="3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9AC5D7-7A81-4C6B-BDD7-3F36D392D0AD}">
      <dsp:nvSpPr>
        <dsp:cNvPr id="0" name=""/>
        <dsp:cNvSpPr/>
      </dsp:nvSpPr>
      <dsp:spPr>
        <a:xfrm rot="10800000">
          <a:off x="2223230" y="0"/>
          <a:ext cx="4315681" cy="812799"/>
        </a:xfrm>
        <a:prstGeom prst="nonIsoscelesTrapezoid">
          <a:avLst>
            <a:gd name="adj1" fmla="val 0"/>
            <a:gd name="adj2" fmla="val 45588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smtClean="0"/>
            <a:t>originator</a:t>
          </a:r>
          <a:endParaRPr lang="en-US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smtClean="0"/>
            <a:t>cci_value</a:t>
          </a:r>
          <a:endParaRPr lang="en-US" sz="2100" kern="1200" dirty="0"/>
        </a:p>
      </dsp:txBody>
      <dsp:txXfrm rot="10800000">
        <a:off x="2593768" y="0"/>
        <a:ext cx="3945143" cy="812799"/>
      </dsp:txXfrm>
    </dsp:sp>
    <dsp:sp modelId="{CC6AA4D0-CB24-43CF-B40D-4AEAC433C95F}">
      <dsp:nvSpPr>
        <dsp:cNvPr id="0" name=""/>
        <dsp:cNvSpPr/>
      </dsp:nvSpPr>
      <dsp:spPr>
        <a:xfrm>
          <a:off x="1852691" y="0"/>
          <a:ext cx="741076" cy="812799"/>
        </a:xfrm>
        <a:prstGeom prst="trapezoid">
          <a:avLst>
            <a:gd name="adj" fmla="val 50000"/>
          </a:avLst>
        </a:prstGeom>
        <a:solidFill>
          <a:schemeClr val="accent3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/>
          </a:r>
          <a:br>
            <a:rPr lang="en-US" sz="1400" b="1" kern="1200" dirty="0" smtClean="0"/>
          </a:br>
          <a:r>
            <a:rPr lang="en-US" sz="1400" b="1" kern="1200" dirty="0" smtClean="0"/>
            <a:t>User</a:t>
          </a:r>
          <a:br>
            <a:rPr lang="en-US" sz="1400" b="1" kern="1200" dirty="0" smtClean="0"/>
          </a:br>
          <a:r>
            <a:rPr lang="en-US" sz="1400" b="1" kern="1200" dirty="0" smtClean="0"/>
            <a:t> I/F</a:t>
          </a:r>
          <a:endParaRPr lang="en-US" sz="1400" b="1" kern="1200" dirty="0"/>
        </a:p>
      </dsp:txBody>
      <dsp:txXfrm>
        <a:off x="1852691" y="0"/>
        <a:ext cx="741076" cy="812799"/>
      </dsp:txXfrm>
    </dsp:sp>
    <dsp:sp modelId="{9A3BB30A-BA1C-40EE-AF56-9F755D731200}">
      <dsp:nvSpPr>
        <dsp:cNvPr id="0" name=""/>
        <dsp:cNvSpPr/>
      </dsp:nvSpPr>
      <dsp:spPr>
        <a:xfrm rot="10800000">
          <a:off x="2593768" y="812799"/>
          <a:ext cx="3945143" cy="812799"/>
        </a:xfrm>
        <a:prstGeom prst="nonIsoscelesTrapezoid">
          <a:avLst>
            <a:gd name="adj1" fmla="val 0"/>
            <a:gd name="adj2" fmla="val 45588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1986775"/>
              <a:satOff val="7962"/>
              <a:lumOff val="172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err="1" smtClean="0"/>
            <a:t>cci_value_converter</a:t>
          </a:r>
          <a:endParaRPr lang="en-US" sz="2100" kern="1200" dirty="0"/>
        </a:p>
      </dsp:txBody>
      <dsp:txXfrm rot="10800000">
        <a:off x="2964306" y="812799"/>
        <a:ext cx="3574605" cy="812799"/>
      </dsp:txXfrm>
    </dsp:sp>
    <dsp:sp modelId="{65FC3B37-375B-4AD0-9776-612A509CF0ED}">
      <dsp:nvSpPr>
        <dsp:cNvPr id="0" name=""/>
        <dsp:cNvSpPr/>
      </dsp:nvSpPr>
      <dsp:spPr>
        <a:xfrm>
          <a:off x="1482153" y="812799"/>
          <a:ext cx="1482153" cy="812799"/>
        </a:xfrm>
        <a:prstGeom prst="trapezoid">
          <a:avLst>
            <a:gd name="adj" fmla="val 45588"/>
          </a:avLst>
        </a:prstGeom>
        <a:solidFill>
          <a:schemeClr val="accent3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Custom</a:t>
          </a:r>
          <a:br>
            <a:rPr lang="en-US" sz="1400" b="1" kern="1200" dirty="0" smtClean="0"/>
          </a:br>
          <a:r>
            <a:rPr lang="en-US" sz="1400" b="1" kern="1200" dirty="0" smtClean="0"/>
            <a:t>Type Support</a:t>
          </a:r>
        </a:p>
      </dsp:txBody>
      <dsp:txXfrm>
        <a:off x="1741530" y="812799"/>
        <a:ext cx="963399" cy="812799"/>
      </dsp:txXfrm>
    </dsp:sp>
    <dsp:sp modelId="{29406978-2F94-409E-B0B9-E3DE13211455}">
      <dsp:nvSpPr>
        <dsp:cNvPr id="0" name=""/>
        <dsp:cNvSpPr/>
      </dsp:nvSpPr>
      <dsp:spPr>
        <a:xfrm rot="10800000">
          <a:off x="2964306" y="1625599"/>
          <a:ext cx="3574605" cy="812799"/>
        </a:xfrm>
        <a:prstGeom prst="nonIsoscelesTrapezoid">
          <a:avLst>
            <a:gd name="adj1" fmla="val 0"/>
            <a:gd name="adj2" fmla="val 45588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3973551"/>
              <a:satOff val="15924"/>
              <a:lumOff val="3451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smtClean="0"/>
            <a:t>custom broker</a:t>
          </a:r>
          <a:endParaRPr lang="en-US" sz="2100" kern="1200" dirty="0"/>
        </a:p>
      </dsp:txBody>
      <dsp:txXfrm rot="10800000">
        <a:off x="3334845" y="1625599"/>
        <a:ext cx="3204066" cy="812799"/>
      </dsp:txXfrm>
    </dsp:sp>
    <dsp:sp modelId="{AD43E21A-44CC-4CA4-AFBF-2E9465D034D1}">
      <dsp:nvSpPr>
        <dsp:cNvPr id="0" name=""/>
        <dsp:cNvSpPr/>
      </dsp:nvSpPr>
      <dsp:spPr>
        <a:xfrm>
          <a:off x="1111615" y="1625599"/>
          <a:ext cx="2223230" cy="812799"/>
        </a:xfrm>
        <a:prstGeom prst="trapezoid">
          <a:avLst>
            <a:gd name="adj" fmla="val 45588"/>
          </a:avLst>
        </a:prstGeom>
        <a:solidFill>
          <a:schemeClr val="accent5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Packaging</a:t>
          </a:r>
          <a:endParaRPr lang="en-US" sz="1400" b="1" kern="1200" dirty="0"/>
        </a:p>
      </dsp:txBody>
      <dsp:txXfrm>
        <a:off x="1500680" y="1625599"/>
        <a:ext cx="1445099" cy="812799"/>
      </dsp:txXfrm>
    </dsp:sp>
    <dsp:sp modelId="{A6ACAD28-E5D9-44F8-BD3D-143C4D4FAF7D}">
      <dsp:nvSpPr>
        <dsp:cNvPr id="0" name=""/>
        <dsp:cNvSpPr/>
      </dsp:nvSpPr>
      <dsp:spPr>
        <a:xfrm rot="10800000">
          <a:off x="3334845" y="2438399"/>
          <a:ext cx="3204066" cy="812799"/>
        </a:xfrm>
        <a:prstGeom prst="nonIsoscelesTrapezoid">
          <a:avLst>
            <a:gd name="adj1" fmla="val 0"/>
            <a:gd name="adj2" fmla="val 45588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5960326"/>
              <a:satOff val="23887"/>
              <a:lumOff val="517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smtClean="0"/>
            <a:t>callbacks</a:t>
          </a:r>
          <a:endParaRPr lang="en-US" sz="2100" kern="1200" dirty="0"/>
        </a:p>
      </dsp:txBody>
      <dsp:txXfrm rot="10800000">
        <a:off x="3705383" y="2438399"/>
        <a:ext cx="2833528" cy="812799"/>
      </dsp:txXfrm>
    </dsp:sp>
    <dsp:sp modelId="{E345272D-7F7C-4953-9C77-4E67F2FEB135}">
      <dsp:nvSpPr>
        <dsp:cNvPr id="0" name=""/>
        <dsp:cNvSpPr/>
      </dsp:nvSpPr>
      <dsp:spPr>
        <a:xfrm>
          <a:off x="741076" y="2438399"/>
          <a:ext cx="2964306" cy="812799"/>
        </a:xfrm>
        <a:prstGeom prst="trapezoid">
          <a:avLst>
            <a:gd name="adj" fmla="val 45588"/>
          </a:avLst>
        </a:prstGeom>
        <a:solidFill>
          <a:schemeClr val="accent5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Response to / </a:t>
          </a:r>
          <a:br>
            <a:rPr lang="en-US" sz="1400" b="1" kern="1200" dirty="0" smtClean="0"/>
          </a:br>
          <a:r>
            <a:rPr lang="en-US" sz="1400" b="1" kern="1200" dirty="0" smtClean="0"/>
            <a:t>Validation of</a:t>
          </a:r>
          <a:br>
            <a:rPr lang="en-US" sz="1400" b="1" kern="1200" dirty="0" smtClean="0"/>
          </a:br>
          <a:r>
            <a:rPr lang="en-US" sz="1400" b="1" kern="1200" dirty="0" smtClean="0"/>
            <a:t>Parameter Value Changes</a:t>
          </a:r>
          <a:endParaRPr lang="en-US" sz="1400" b="1" kern="1200" dirty="0"/>
        </a:p>
      </dsp:txBody>
      <dsp:txXfrm>
        <a:off x="1259830" y="2438399"/>
        <a:ext cx="1926799" cy="812799"/>
      </dsp:txXfrm>
    </dsp:sp>
    <dsp:sp modelId="{6D1E6B84-89D3-49AF-8914-86C3A82B5988}">
      <dsp:nvSpPr>
        <dsp:cNvPr id="0" name=""/>
        <dsp:cNvSpPr/>
      </dsp:nvSpPr>
      <dsp:spPr>
        <a:xfrm rot="10800000">
          <a:off x="3705383" y="3251199"/>
          <a:ext cx="2833528" cy="812799"/>
        </a:xfrm>
        <a:prstGeom prst="nonIsoscelesTrapezoid">
          <a:avLst>
            <a:gd name="adj1" fmla="val 0"/>
            <a:gd name="adj2" fmla="val 45588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7947101"/>
              <a:satOff val="31849"/>
              <a:lumOff val="6902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smtClean="0"/>
            <a:t>broker</a:t>
          </a:r>
          <a:endParaRPr lang="en-US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smtClean="0"/>
            <a:t>handle</a:t>
          </a:r>
          <a:endParaRPr lang="en-US" sz="2100" kern="1200" dirty="0"/>
        </a:p>
      </dsp:txBody>
      <dsp:txXfrm rot="10800000">
        <a:off x="4075921" y="3251199"/>
        <a:ext cx="2462990" cy="812799"/>
      </dsp:txXfrm>
    </dsp:sp>
    <dsp:sp modelId="{92D7869D-9791-4F2F-A335-CC8D10601D3A}">
      <dsp:nvSpPr>
        <dsp:cNvPr id="0" name=""/>
        <dsp:cNvSpPr/>
      </dsp:nvSpPr>
      <dsp:spPr>
        <a:xfrm>
          <a:off x="370538" y="3251199"/>
          <a:ext cx="3705383" cy="812799"/>
        </a:xfrm>
        <a:prstGeom prst="trapezoid">
          <a:avLst>
            <a:gd name="adj" fmla="val 45588"/>
          </a:avLst>
        </a:prstGeom>
        <a:solidFill>
          <a:schemeClr val="accent4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Inter-module configuration</a:t>
          </a:r>
          <a:endParaRPr lang="en-US" sz="1400" b="1" kern="1200" dirty="0"/>
        </a:p>
      </dsp:txBody>
      <dsp:txXfrm>
        <a:off x="1018980" y="3251199"/>
        <a:ext cx="2408499" cy="812799"/>
      </dsp:txXfrm>
    </dsp:sp>
    <dsp:sp modelId="{D329437A-366A-4E47-AB44-A4777F59557B}">
      <dsp:nvSpPr>
        <dsp:cNvPr id="0" name=""/>
        <dsp:cNvSpPr/>
      </dsp:nvSpPr>
      <dsp:spPr>
        <a:xfrm rot="10800000">
          <a:off x="4075921" y="4063999"/>
          <a:ext cx="2462990" cy="812799"/>
        </a:xfrm>
        <a:prstGeom prst="nonIsoscelesTrapezoid">
          <a:avLst>
            <a:gd name="adj1" fmla="val 0"/>
            <a:gd name="adj2" fmla="val 45588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smtClean="0"/>
            <a:t>parameter</a:t>
          </a:r>
          <a:endParaRPr lang="en-US" sz="2100" kern="1200" dirty="0"/>
        </a:p>
      </dsp:txBody>
      <dsp:txXfrm rot="10800000">
        <a:off x="4446460" y="4063999"/>
        <a:ext cx="2092451" cy="812799"/>
      </dsp:txXfrm>
    </dsp:sp>
    <dsp:sp modelId="{FB8C37CB-C3C5-4EAD-8F5C-5E1C1BE9551E}">
      <dsp:nvSpPr>
        <dsp:cNvPr id="0" name=""/>
        <dsp:cNvSpPr/>
      </dsp:nvSpPr>
      <dsp:spPr>
        <a:xfrm>
          <a:off x="0" y="4063999"/>
          <a:ext cx="4446460" cy="812799"/>
        </a:xfrm>
        <a:prstGeom prst="trapezoid">
          <a:avLst>
            <a:gd name="adj" fmla="val 45588"/>
          </a:avLst>
        </a:prstGeom>
        <a:solidFill>
          <a:schemeClr val="accent4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Basic configuration</a:t>
          </a:r>
          <a:endParaRPr lang="en-US" sz="1400" b="1" kern="1200" dirty="0"/>
        </a:p>
      </dsp:txBody>
      <dsp:txXfrm>
        <a:off x="778130" y="4063999"/>
        <a:ext cx="2890199" cy="81279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Arial" panose="020B0604020202020204" pitchFamily="34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Arial" panose="020B0604020202020204" pitchFamily="34" charset="0"/>
                <a:cs typeface="+mn-cs"/>
              </a:defRPr>
            </a:lvl1pPr>
          </a:lstStyle>
          <a:p>
            <a:pPr>
              <a:defRPr/>
            </a:pPr>
            <a:fld id="{9940E03E-4AE3-4300-AE06-66A93B3D66BE}" type="datetimeFigureOut">
              <a:rPr lang="en-US"/>
              <a:pPr>
                <a:defRPr/>
              </a:pPr>
              <a:t>11/15/2017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Arial" panose="020B0604020202020204" pitchFamily="34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BF2247B8-8C93-4385-AAFF-F3D0B83D8D02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7529195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2247B8-8C93-4385-AAFF-F3D0B83D8D02}" type="slidenum">
              <a:rPr lang="en-US" altLang="en-US" smtClean="0"/>
              <a:pPr>
                <a:defRPr/>
              </a:pPr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813509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1248D3D-B91D-4C0E-B577-B2CAAE2DB882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6767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1248D3D-B91D-4C0E-B577-B2CAAE2DB882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677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2247B8-8C93-4385-AAFF-F3D0B83D8D02}" type="slidenum">
              <a:rPr lang="en-US" altLang="en-US" smtClean="0"/>
              <a:pPr>
                <a:defRPr/>
              </a:pPr>
              <a:t>10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666651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2247B8-8C93-4385-AAFF-F3D0B83D8D02}" type="slidenum">
              <a:rPr lang="en-US" altLang="en-US" smtClean="0"/>
              <a:pPr>
                <a:defRPr/>
              </a:pPr>
              <a:t>11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647430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2247B8-8C93-4385-AAFF-F3D0B83D8D02}" type="slidenum">
              <a:rPr lang="en-US" altLang="en-US" smtClean="0"/>
              <a:pPr>
                <a:defRPr/>
              </a:pPr>
              <a:t>18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276419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2247B8-8C93-4385-AAFF-F3D0B83D8D02}" type="slidenum">
              <a:rPr lang="en-US" altLang="en-US" smtClean="0"/>
              <a:pPr>
                <a:defRPr/>
              </a:pPr>
              <a:t>21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275696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6096000"/>
            <a:ext cx="1625600" cy="76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10/4/2017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© Accellera Systems Initiative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B820FFD-5868-4678-ACC2-C353669912D5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10261600" y="5867400"/>
            <a:ext cx="1930400" cy="990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/>
            <a:endParaRPr lang="en-US">
              <a:solidFill>
                <a:prstClr val="white"/>
              </a:solidFill>
            </a:endParaRPr>
          </a:p>
        </p:txBody>
      </p:sp>
      <p:pic>
        <p:nvPicPr>
          <p:cNvPr id="11" name="Picture 10" descr="accellera-logo-TM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44605" y="5973181"/>
            <a:ext cx="1950720" cy="804411"/>
          </a:xfrm>
          <a:prstGeom prst="rect">
            <a:avLst/>
          </a:prstGeom>
        </p:spPr>
      </p:pic>
      <p:sp>
        <p:nvSpPr>
          <p:cNvPr id="13" name="Footer Placeholder 4"/>
          <p:cNvSpPr txBox="1">
            <a:spLocks/>
          </p:cNvSpPr>
          <p:nvPr userDrawn="1"/>
        </p:nvSpPr>
        <p:spPr>
          <a:xfrm>
            <a:off x="2235200" y="6375386"/>
            <a:ext cx="2946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1000" dirty="0" smtClean="0">
                <a:solidFill>
                  <a:prstClr val="black">
                    <a:tint val="75000"/>
                  </a:prstClr>
                </a:solidFill>
                <a:latin typeface="Arial" charset="0"/>
                <a:cs typeface="Arial" charset="0"/>
              </a:rPr>
              <a:t>© Accellera Systems Initiative</a:t>
            </a:r>
            <a:endParaRPr lang="en-US" sz="1000" dirty="0">
              <a:solidFill>
                <a:prstClr val="black">
                  <a:tint val="75000"/>
                </a:prstClr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37464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10/4/2017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marR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lvl1pPr>
          </a:lstStyle>
          <a:p>
            <a:pPr>
              <a:defRPr/>
            </a:pPr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© Accellera Systems Initiative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41D75C-4BF4-4FD2-BDFD-6A8F3FBC2A3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2704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47801"/>
            <a:ext cx="10972800" cy="4495800"/>
          </a:xfrm>
        </p:spPr>
        <p:txBody>
          <a:bodyPr>
            <a:normAutofit/>
          </a:bodyPr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10/4/2017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35200" y="6356353"/>
            <a:ext cx="2946400" cy="365125"/>
          </a:xfrm>
        </p:spPr>
        <p:txBody>
          <a:bodyPr/>
          <a:lstStyle/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© Accellera Systems Initiative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20FFD-5868-4678-ACC2-C353669912D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0331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10/4/2017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© Accellera Systems Initiative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ED2C31-2823-4D5C-9492-C3330223678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1135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10/4/2017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© Accellera Systems Initiative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77852F-9151-4853-BCAD-1A8F018BE5A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85425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10/4/2017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© Accellera Systems Initiative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C8F293-4BBC-458E-B2BD-F4405770B8C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33962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10/4/2017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© Accellera Systems Initiative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11CC12-8E9A-49BF-AC1E-0475F8BB5EF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2113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10/4/2017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© Accellera Systems Initiative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B1C8EF-5791-4944-A3D7-8A1B4885124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12027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10/4/2017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© Accellera Systems Initiative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E4636B-F294-483D-938B-D9EE100D15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3934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10/4/2017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© Accellera Systems Initiative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30D12D-C12F-4881-A45D-FFFF9E5E27A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810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ccellera-logo-TM.png"/>
          <p:cNvPicPr>
            <a:picLocks noChangeAspect="1"/>
          </p:cNvPicPr>
          <p:nvPr userDrawn="1"/>
        </p:nvPicPr>
        <p:blipFill>
          <a:blip r:embed="rId12" cstate="print"/>
          <a:stretch>
            <a:fillRect/>
          </a:stretch>
        </p:blipFill>
        <p:spPr>
          <a:xfrm>
            <a:off x="101602" y="6228949"/>
            <a:ext cx="1330468" cy="54864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0"/>
            <a:ext cx="12192000" cy="381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26400" y="6356353"/>
            <a:ext cx="142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hangingPunct="1"/>
            <a:r>
              <a:rPr lang="en-US" dirty="0" smtClean="0">
                <a:solidFill>
                  <a:prstClr val="black">
                    <a:tint val="75000"/>
                  </a:prstClr>
                </a:solidFill>
                <a:latin typeface="Arial" charset="0"/>
                <a:cs typeface="Arial" charset="0"/>
              </a:rPr>
              <a:t>10/4/2017</a:t>
            </a:r>
            <a:endParaRPr lang="en-US" dirty="0">
              <a:solidFill>
                <a:prstClr val="black">
                  <a:tint val="75000"/>
                </a:prstClr>
              </a:solidFill>
              <a:latin typeface="Arial" charset="0"/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35200" y="6356353"/>
            <a:ext cx="2946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hangingPunct="1"/>
            <a:r>
              <a:rPr lang="en-US" dirty="0" smtClean="0">
                <a:solidFill>
                  <a:prstClr val="black">
                    <a:tint val="75000"/>
                  </a:prstClr>
                </a:solidFill>
                <a:latin typeface="Arial" charset="0"/>
                <a:cs typeface="Arial" charset="0"/>
              </a:rPr>
              <a:t>© Accellera Systems Initiative</a:t>
            </a:r>
            <a:endParaRPr lang="en-US" dirty="0">
              <a:solidFill>
                <a:prstClr val="black">
                  <a:tint val="75000"/>
                </a:prstClr>
              </a:solidFill>
              <a:latin typeface="Arial" charset="0"/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76800" y="6356353"/>
            <a:ext cx="2336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hangingPunct="1"/>
            <a:endParaRPr lang="en-US" dirty="0">
              <a:solidFill>
                <a:prstClr val="black">
                  <a:tint val="75000"/>
                </a:prstClr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5009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</p:sldLayoutIdLst>
  <p:timing>
    <p:tnLst>
      <p:par>
        <p:cTn id="1" dur="indefinite" restart="never" nodeType="tmRoot"/>
      </p:par>
    </p:tnLst>
  </p:timing>
  <p:hf hdr="0"/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2209800" y="1485900"/>
            <a:ext cx="7772400" cy="2209800"/>
          </a:xfrm>
        </p:spPr>
        <p:txBody>
          <a:bodyPr/>
          <a:lstStyle/>
          <a:p>
            <a:pPr eaLnBrk="1" hangingPunct="1"/>
            <a:r>
              <a:rPr altLang="en-US" sz="4400" dirty="0">
                <a:solidFill>
                  <a:srgbClr val="00007F"/>
                </a:solidFill>
              </a:rPr>
              <a:t>SystemC Configuration Tutorial</a:t>
            </a:r>
            <a:r>
              <a:rPr altLang="en-US" sz="4400" dirty="0" smtClean="0">
                <a:solidFill>
                  <a:srgbClr val="00007F"/>
                </a:solidFill>
              </a:rPr>
              <a:t/>
            </a:r>
            <a:br>
              <a:rPr altLang="en-US" sz="4400" dirty="0" smtClean="0">
                <a:solidFill>
                  <a:srgbClr val="00007F"/>
                </a:solidFill>
              </a:rPr>
            </a:br>
            <a:r>
              <a:rPr lang="en-US" altLang="en-US" sz="3400" dirty="0" smtClean="0">
                <a:solidFill>
                  <a:srgbClr val="00007F"/>
                </a:solidFill>
              </a:rPr>
              <a:t>Public Review version of the </a:t>
            </a:r>
            <a:r>
              <a:rPr altLang="en-US" sz="3400" dirty="0" smtClean="0">
                <a:solidFill>
                  <a:srgbClr val="00007F"/>
                </a:solidFill>
              </a:rPr>
              <a:t>draft </a:t>
            </a:r>
            <a:r>
              <a:rPr altLang="en-US" sz="3400" dirty="0">
                <a:solidFill>
                  <a:srgbClr val="00007F"/>
                </a:solidFill>
              </a:rPr>
              <a:t>standard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2209800" y="4038600"/>
            <a:ext cx="7772400" cy="116205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3200" dirty="0" smtClean="0"/>
              <a:t>October 4, 2017</a:t>
            </a:r>
          </a:p>
        </p:txBody>
      </p:sp>
    </p:spTree>
    <p:extLst>
      <p:ext uri="{BB962C8B-B14F-4D97-AF65-F5344CB8AC3E}">
        <p14:creationId xmlns:p14="http://schemas.microsoft.com/office/powerpoint/2010/main" val="3361008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sz="4400" dirty="0"/>
              <a:t>Actual vs. Variant Value Types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11CC12-8E9A-49BF-AC1E-0475F8BB5EF0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1981200" y="1447801"/>
            <a:ext cx="8548688" cy="503872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None/>
            </a:pPr>
            <a:r>
              <a:rPr lang="en-US" sz="2600" dirty="0"/>
              <a:t>There are two ways to access parameter values:</a:t>
            </a:r>
          </a:p>
          <a:p>
            <a:pPr fontAlgn="auto">
              <a:spcAft>
                <a:spcPts val="0"/>
              </a:spcAft>
            </a:pPr>
            <a:r>
              <a:rPr lang="en-US" sz="2600" b="1" u="sng" dirty="0"/>
              <a:t>Untyped</a:t>
            </a:r>
            <a:r>
              <a:rPr lang="en-US" sz="2600" dirty="0"/>
              <a:t>: using a variant type, </a:t>
            </a:r>
            <a:r>
              <a:rPr lang="en-US" sz="2600" dirty="0">
                <a:latin typeface="Courier New" panose="02070309020205020404" pitchFamily="49" charset="0"/>
                <a:ea typeface="Courier New" charset="0"/>
                <a:cs typeface="Courier New" panose="02070309020205020404" pitchFamily="49" charset="0"/>
              </a:rPr>
              <a:t>cci_value</a:t>
            </a:r>
          </a:p>
          <a:p>
            <a:pPr lvl="1" fontAlgn="auto">
              <a:spcAft>
                <a:spcPts val="0"/>
              </a:spcAft>
            </a:pPr>
            <a:r>
              <a:rPr lang="en-US" sz="2400" dirty="0"/>
              <a:t>Complex types emulated as collection of primitive types</a:t>
            </a:r>
          </a:p>
          <a:p>
            <a:pPr lvl="2" fontAlgn="auto">
              <a:spcAft>
                <a:spcPts val="0"/>
              </a:spcAft>
            </a:pPr>
            <a:r>
              <a:rPr lang="en-US" sz="2000" dirty="0"/>
              <a:t>Built-in support for basic and SystemC type conversions</a:t>
            </a:r>
          </a:p>
          <a:p>
            <a:pPr lvl="2" fontAlgn="auto">
              <a:spcAft>
                <a:spcPts val="0"/>
              </a:spcAft>
            </a:pPr>
            <a:r>
              <a:rPr lang="en-US" sz="2000" dirty="0"/>
              <a:t>Extensible to support user-defined types</a:t>
            </a:r>
          </a:p>
          <a:p>
            <a:pPr lvl="1" fontAlgn="auto">
              <a:spcAft>
                <a:spcPts val="0"/>
              </a:spcAft>
            </a:pPr>
            <a:r>
              <a:rPr lang="en-US" sz="2400" dirty="0"/>
              <a:t>Important for tool enabling, for example:</a:t>
            </a:r>
          </a:p>
          <a:p>
            <a:pPr lvl="2" fontAlgn="auto">
              <a:spcAft>
                <a:spcPts val="0"/>
              </a:spcAft>
            </a:pPr>
            <a:r>
              <a:rPr lang="en-US" sz="2200" dirty="0"/>
              <a:t>Applying </a:t>
            </a:r>
            <a:r>
              <a:rPr lang="en-US" sz="2200" dirty="0" smtClean="0"/>
              <a:t>preset values </a:t>
            </a:r>
            <a:r>
              <a:rPr lang="en-US" sz="2200" dirty="0"/>
              <a:t>from an ASCII configuration file</a:t>
            </a:r>
          </a:p>
          <a:p>
            <a:pPr lvl="2" fontAlgn="auto">
              <a:spcAft>
                <a:spcPts val="0"/>
              </a:spcAft>
            </a:pPr>
            <a:r>
              <a:rPr lang="en-US" sz="2200" dirty="0"/>
              <a:t>Presenting/validating values of complex parameter types</a:t>
            </a:r>
          </a:p>
          <a:p>
            <a:pPr fontAlgn="auto">
              <a:spcAft>
                <a:spcPts val="0"/>
              </a:spcAft>
            </a:pPr>
            <a:r>
              <a:rPr lang="en-US" sz="2600" b="1" u="sng" dirty="0"/>
              <a:t>Typed</a:t>
            </a:r>
            <a:r>
              <a:rPr lang="en-US" sz="2600" dirty="0"/>
              <a:t>: using the template instantiated value type</a:t>
            </a:r>
          </a:p>
          <a:p>
            <a:pPr lvl="1" fontAlgn="auto">
              <a:spcAft>
                <a:spcPts val="0"/>
              </a:spcAft>
            </a:pPr>
            <a:r>
              <a:rPr lang="en-US" sz="2400" dirty="0"/>
              <a:t>More direct (and efficient) when value type is known</a:t>
            </a:r>
          </a:p>
          <a:p>
            <a:pPr marL="0" indent="0" fontAlgn="auto">
              <a:spcAft>
                <a:spcPts val="0"/>
              </a:spcAft>
              <a:buNone/>
            </a:pPr>
            <a:endParaRPr lang="en-US" sz="1800" dirty="0">
              <a:ea typeface="Courier New" charset="0"/>
              <a:cs typeface="Courier New" charset="0"/>
            </a:endParaRPr>
          </a:p>
          <a:p>
            <a:pPr marL="0" indent="0" fontAlgn="auto">
              <a:spcAft>
                <a:spcPts val="0"/>
              </a:spcAft>
              <a:buNone/>
            </a:pPr>
            <a:r>
              <a:rPr lang="en-US" sz="2000" i="1" dirty="0"/>
              <a:t>Note: </a:t>
            </a:r>
            <a:r>
              <a:rPr lang="en-US" sz="2000" i="1" dirty="0">
                <a:latin typeface="Courier New" panose="02070309020205020404" pitchFamily="49" charset="0"/>
                <a:ea typeface="Courier New" charset="0"/>
                <a:cs typeface="Courier New" panose="02070309020205020404" pitchFamily="49" charset="0"/>
              </a:rPr>
              <a:t>cci_value</a:t>
            </a:r>
            <a:r>
              <a:rPr lang="en-US" sz="2000" i="1" dirty="0"/>
              <a:t> may be promoted to core language as </a:t>
            </a:r>
            <a:r>
              <a:rPr lang="en-US" sz="2000" i="1" dirty="0">
                <a:latin typeface="Courier New" panose="02070309020205020404" pitchFamily="49" charset="0"/>
                <a:ea typeface="Courier New" charset="0"/>
                <a:cs typeface="Courier New" panose="02070309020205020404" pitchFamily="49" charset="0"/>
              </a:rPr>
              <a:t>sc_variant.</a:t>
            </a:r>
            <a:endParaRPr lang="en-US" sz="2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10/4/2017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© Accellera Systems Initiative</a:t>
            </a:r>
            <a:endParaRPr lang="en-US" dirty="0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7820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sz="4400" dirty="0"/>
              <a:t>Originator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11CC12-8E9A-49BF-AC1E-0475F8BB5EF0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981200" y="1447801"/>
            <a:ext cx="8229600" cy="458152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None/>
            </a:pPr>
            <a:r>
              <a:rPr lang="en-US" sz="2600" dirty="0"/>
              <a:t>The origin of a parameter’s current value is always known; the </a:t>
            </a:r>
            <a:r>
              <a:rPr lang="en-US" sz="2600" dirty="0">
                <a:latin typeface="Courier New" panose="02070309020205020404" pitchFamily="49" charset="0"/>
                <a:cs typeface="Courier New" panose="02070309020205020404" pitchFamily="49" charset="0"/>
              </a:rPr>
              <a:t>cci_originator</a:t>
            </a:r>
            <a:r>
              <a:rPr lang="en-US" sz="2600" dirty="0"/>
              <a:t> class is used for this</a:t>
            </a:r>
          </a:p>
          <a:p>
            <a:pPr fontAlgn="auto">
              <a:spcAft>
                <a:spcPts val="0"/>
              </a:spcAft>
            </a:pPr>
            <a:r>
              <a:rPr lang="en-US" sz="2600" dirty="0"/>
              <a:t>Within the SystemC module hierarchy, originator modules are determined automatically</a:t>
            </a:r>
          </a:p>
          <a:p>
            <a:pPr lvl="1" fontAlgn="auto">
              <a:spcAft>
                <a:spcPts val="0"/>
              </a:spcAft>
            </a:pPr>
            <a:r>
              <a:rPr lang="en-US" sz="2200" dirty="0"/>
              <a:t>e.g. “top.platformX.subsystemA.dma1”</a:t>
            </a:r>
            <a:endParaRPr lang="en-US" sz="2600" dirty="0"/>
          </a:p>
          <a:p>
            <a:pPr fontAlgn="auto">
              <a:spcAft>
                <a:spcPts val="0"/>
              </a:spcAft>
            </a:pPr>
            <a:r>
              <a:rPr lang="en-US" sz="2600" dirty="0" smtClean="0"/>
              <a:t>Identifying strings are provided outside </a:t>
            </a:r>
            <a:r>
              <a:rPr lang="en-US" sz="2600" dirty="0"/>
              <a:t>the SystemC module </a:t>
            </a:r>
            <a:r>
              <a:rPr lang="en-US" sz="2600" dirty="0" smtClean="0"/>
              <a:t>hierarchy</a:t>
            </a:r>
            <a:endParaRPr lang="en-US" sz="2600" dirty="0"/>
          </a:p>
          <a:p>
            <a:pPr lvl="1" fontAlgn="auto">
              <a:spcAft>
                <a:spcPts val="0"/>
              </a:spcAft>
            </a:pPr>
            <a:r>
              <a:rPr lang="en-US" sz="2200" dirty="0"/>
              <a:t>e.g. “</a:t>
            </a:r>
            <a:r>
              <a:rPr lang="en-US" sz="2200" dirty="0" err="1"/>
              <a:t>platformX_basic_configuration.cfg</a:t>
            </a:r>
            <a:r>
              <a:rPr lang="en-US" sz="2200" dirty="0"/>
              <a:t>”</a:t>
            </a:r>
            <a:br>
              <a:rPr lang="en-US" sz="2200" dirty="0"/>
            </a:br>
            <a:r>
              <a:rPr lang="en-US" sz="2200" dirty="0"/>
              <a:t>Indicating the value came from a configuration file</a:t>
            </a:r>
          </a:p>
          <a:p>
            <a:pPr lvl="1" fontAlgn="auto">
              <a:spcAft>
                <a:spcPts val="0"/>
              </a:spcAft>
            </a:pPr>
            <a:r>
              <a:rPr lang="en-US" sz="2200" dirty="0"/>
              <a:t>e.g. “</a:t>
            </a:r>
            <a:r>
              <a:rPr lang="en-US" sz="2200" dirty="0" err="1"/>
              <a:t>sim_user</a:t>
            </a:r>
            <a:r>
              <a:rPr lang="en-US" sz="2200" dirty="0"/>
              <a:t>”</a:t>
            </a:r>
            <a:br>
              <a:rPr lang="en-US" sz="2200" dirty="0"/>
            </a:br>
            <a:r>
              <a:rPr lang="en-US" sz="2200" dirty="0"/>
              <a:t>Indicating the value was set interactively</a:t>
            </a:r>
          </a:p>
        </p:txBody>
      </p:sp>
      <p:sp>
        <p:nvSpPr>
          <p:cNvPr id="10" name="TextBox 9"/>
          <p:cNvSpPr txBox="1"/>
          <p:nvPr/>
        </p:nvSpPr>
        <p:spPr bwMode="blackWhite">
          <a:xfrm>
            <a:off x="2062684" y="5933047"/>
            <a:ext cx="8066632" cy="461665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rgbClr val="0033CC"/>
                </a:solidFill>
                <a:cs typeface="+mn-cs"/>
              </a:rPr>
              <a:t>Originators are generally managed behind-the-scenes</a:t>
            </a:r>
            <a:endParaRPr lang="en-US" sz="2400" b="1" dirty="0">
              <a:solidFill>
                <a:srgbClr val="0033CC"/>
              </a:solidFill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10/4/2017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© Accellera Systems Initiative</a:t>
            </a:r>
            <a:endParaRPr lang="en-US" dirty="0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9605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sz="4400" dirty="0"/>
              <a:t>Parameter Handles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11CC12-8E9A-49BF-AC1E-0475F8BB5EF0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175425" y="1594858"/>
            <a:ext cx="9841149" cy="231071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dirty="0"/>
              <a:t>Returned by a broker for name-based parameter lookup</a:t>
            </a:r>
            <a:endParaRPr lang="en-US" sz="2800" dirty="0"/>
          </a:p>
          <a:p>
            <a:pPr fontAlgn="auto">
              <a:spcAft>
                <a:spcPts val="0"/>
              </a:spcAft>
            </a:pPr>
            <a:r>
              <a:rPr lang="en-US" dirty="0"/>
              <a:t>Provides a parameter-like interface</a:t>
            </a:r>
          </a:p>
          <a:p>
            <a:pPr fontAlgn="auto">
              <a:spcAft>
                <a:spcPts val="0"/>
              </a:spcAft>
            </a:pPr>
            <a:r>
              <a:rPr lang="en-US" sz="2800" dirty="0" smtClean="0"/>
              <a:t>Informs </a:t>
            </a:r>
            <a:r>
              <a:rPr lang="en-US" sz="2800" dirty="0"/>
              <a:t>parameter of originator when value is updated</a:t>
            </a:r>
          </a:p>
          <a:p>
            <a:pPr fontAlgn="auto">
              <a:spcAft>
                <a:spcPts val="0"/>
              </a:spcAft>
            </a:pPr>
            <a:r>
              <a:rPr lang="en-US" sz="2800" dirty="0"/>
              <a:t>Available in both </a:t>
            </a:r>
            <a:r>
              <a:rPr lang="en-US" sz="2800" dirty="0" err="1"/>
              <a:t>untyped</a:t>
            </a:r>
            <a:r>
              <a:rPr lang="en-US" sz="2800" dirty="0"/>
              <a:t> and typed forms:</a:t>
            </a: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1427781" y="4082793"/>
            <a:ext cx="9336438" cy="83099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en-US"/>
            </a:defPPr>
            <a:lvl1pPr>
              <a:spcBef>
                <a:spcPts val="0"/>
              </a:spcBef>
              <a:defRPr sz="2400" b="1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defRPr>
            </a:lvl1pPr>
          </a:lstStyle>
          <a:p>
            <a:r>
              <a:rPr lang="en-US" dirty="0"/>
              <a:t>class cci_param_untyped_handle;</a:t>
            </a:r>
          </a:p>
          <a:p>
            <a:r>
              <a:rPr lang="en-US" dirty="0"/>
              <a:t>template&lt;typename T&gt; class </a:t>
            </a:r>
            <a:r>
              <a:rPr lang="en-US" dirty="0" err="1" smtClean="0"/>
              <a:t>cci_param_typed_handle</a:t>
            </a:r>
            <a:r>
              <a:rPr lang="en-US" dirty="0"/>
              <a:t>;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10/4/2017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© Accellera Systems Initiative</a:t>
            </a:r>
            <a:endParaRPr lang="en-US" dirty="0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0619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217085" y="2052122"/>
            <a:ext cx="2760833" cy="2482284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" rtlCol="0" anchor="b" anchorCtr="0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4062410" y="1507364"/>
            <a:ext cx="6302380" cy="3109116"/>
          </a:xfrm>
          <a:prstGeom prst="rect">
            <a:avLst/>
          </a:prstGeom>
          <a:solidFill>
            <a:srgbClr val="FFFF00">
              <a:alpha val="29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z="2000" dirty="0">
              <a:latin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sz="4400" dirty="0"/>
              <a:t>Parameter and Handle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11CC12-8E9A-49BF-AC1E-0475F8BB5EF0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 bwMode="auto">
          <a:xfrm>
            <a:off x="4193772" y="2753631"/>
            <a:ext cx="2564841" cy="576064"/>
          </a:xfrm>
          <a:prstGeom prst="rect">
            <a:avLst/>
          </a:prstGeom>
          <a:solidFill>
            <a:srgbClr val="7C91B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-GB" dirty="0">
                <a:solidFill>
                  <a:schemeClr val="bg1"/>
                </a:solidFill>
                <a:latin typeface="Courier New" panose="02070309020205020404" pitchFamily="49" charset="0"/>
                <a:ea typeface="Courier New" charset="0"/>
                <a:cs typeface="Courier New" panose="02070309020205020404" pitchFamily="49" charset="0"/>
              </a:rPr>
              <a:t>cci_param_untyped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4193772" y="3886421"/>
            <a:ext cx="2564841" cy="576064"/>
          </a:xfrm>
          <a:prstGeom prst="rect">
            <a:avLst/>
          </a:prstGeom>
          <a:solidFill>
            <a:srgbClr val="7C91B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-GB" dirty="0">
                <a:solidFill>
                  <a:schemeClr val="bg1"/>
                </a:solidFill>
                <a:latin typeface="Courier New" panose="02070309020205020404" pitchFamily="49" charset="0"/>
                <a:ea typeface="Courier New" charset="0"/>
                <a:cs typeface="Courier New" panose="02070309020205020404" pitchFamily="49" charset="0"/>
              </a:rPr>
              <a:t>cci_param_typed</a:t>
            </a:r>
          </a:p>
        </p:txBody>
      </p:sp>
      <p:cxnSp>
        <p:nvCxnSpPr>
          <p:cNvPr id="7" name="Straight Arrow Connector 6"/>
          <p:cNvCxnSpPr/>
          <p:nvPr/>
        </p:nvCxnSpPr>
        <p:spPr bwMode="auto">
          <a:xfrm flipH="1" flipV="1">
            <a:off x="5452014" y="3329695"/>
            <a:ext cx="1" cy="538289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8" name="Rectangle 7"/>
          <p:cNvSpPr/>
          <p:nvPr/>
        </p:nvSpPr>
        <p:spPr bwMode="auto">
          <a:xfrm>
            <a:off x="6889975" y="2741159"/>
            <a:ext cx="3389090" cy="576064"/>
          </a:xfrm>
          <a:prstGeom prst="rect">
            <a:avLst/>
          </a:prstGeom>
          <a:solidFill>
            <a:srgbClr val="7C91B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-GB" dirty="0">
                <a:solidFill>
                  <a:schemeClr val="bg1"/>
                </a:solidFill>
                <a:latin typeface="Courier New" panose="02070309020205020404" pitchFamily="49" charset="0"/>
                <a:ea typeface="Courier New" charset="0"/>
                <a:cs typeface="Courier New" panose="02070309020205020404" pitchFamily="49" charset="0"/>
              </a:rPr>
              <a:t>cci_param_untyped_handle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6897099" y="3886421"/>
            <a:ext cx="3381966" cy="576064"/>
          </a:xfrm>
          <a:prstGeom prst="rect">
            <a:avLst/>
          </a:prstGeom>
          <a:solidFill>
            <a:srgbClr val="7C91B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-GB" dirty="0">
                <a:solidFill>
                  <a:schemeClr val="bg1"/>
                </a:solidFill>
                <a:latin typeface="Courier New" panose="02070309020205020404" pitchFamily="49" charset="0"/>
                <a:ea typeface="Courier New" charset="0"/>
                <a:cs typeface="Courier New" panose="02070309020205020404" pitchFamily="49" charset="0"/>
              </a:rPr>
              <a:t>cci_param_typed_handle</a:t>
            </a:r>
          </a:p>
        </p:txBody>
      </p:sp>
      <p:cxnSp>
        <p:nvCxnSpPr>
          <p:cNvPr id="10" name="Straight Arrow Connector 9"/>
          <p:cNvCxnSpPr>
            <a:stCxn id="9" idx="0"/>
            <a:endCxn id="8" idx="2"/>
          </p:cNvCxnSpPr>
          <p:nvPr/>
        </p:nvCxnSpPr>
        <p:spPr bwMode="auto">
          <a:xfrm flipH="1" flipV="1">
            <a:off x="8584520" y="3317223"/>
            <a:ext cx="3562" cy="569198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1" name="Rectangle 10"/>
          <p:cNvSpPr/>
          <p:nvPr/>
        </p:nvSpPr>
        <p:spPr bwMode="auto">
          <a:xfrm>
            <a:off x="4193772" y="1663842"/>
            <a:ext cx="2361019" cy="576064"/>
          </a:xfrm>
          <a:prstGeom prst="rect">
            <a:avLst/>
          </a:prstGeom>
          <a:solidFill>
            <a:srgbClr val="E7C41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-GB" dirty="0">
                <a:solidFill>
                  <a:schemeClr val="bg1"/>
                </a:solidFill>
                <a:latin typeface="Courier New" panose="02070309020205020404" pitchFamily="49" charset="0"/>
                <a:ea typeface="Courier New" charset="0"/>
                <a:cs typeface="Courier New" panose="02070309020205020404" pitchFamily="49" charset="0"/>
              </a:rPr>
              <a:t>cci_param_if</a:t>
            </a:r>
          </a:p>
        </p:txBody>
      </p:sp>
      <p:cxnSp>
        <p:nvCxnSpPr>
          <p:cNvPr id="14" name="Straight Arrow Connector 13"/>
          <p:cNvCxnSpPr>
            <a:endCxn id="11" idx="2"/>
          </p:cNvCxnSpPr>
          <p:nvPr/>
        </p:nvCxnSpPr>
        <p:spPr bwMode="auto">
          <a:xfrm flipV="1">
            <a:off x="5374281" y="2239906"/>
            <a:ext cx="1" cy="501253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6" name="TextBox 15"/>
          <p:cNvSpPr txBox="1"/>
          <p:nvPr/>
        </p:nvSpPr>
        <p:spPr>
          <a:xfrm>
            <a:off x="7866661" y="1687863"/>
            <a:ext cx="24124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latin typeface="+mn-lt"/>
                <a:ea typeface="Courier New" charset="0"/>
                <a:cs typeface="Courier New" charset="0"/>
              </a:rPr>
              <a:t>Handles redirect calls to original parameter, passing the originator</a:t>
            </a:r>
            <a:endParaRPr lang="en-GB" dirty="0">
              <a:latin typeface="+mn-lt"/>
              <a:ea typeface="Courier New" charset="0"/>
              <a:cs typeface="Courier New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1271081" y="4805228"/>
            <a:ext cx="8229600" cy="526563"/>
          </a:xfrm>
          <a:prstGeom prst="rect">
            <a:avLst/>
          </a:prstGeom>
        </p:spPr>
        <p:txBody>
          <a:bodyPr bIns="9144" anchor="b" anchorCtr="0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None/>
            </a:pPr>
            <a:r>
              <a:rPr lang="en-US" sz="2600" dirty="0"/>
              <a:t>For convenience:</a:t>
            </a:r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1271081" y="5250964"/>
            <a:ext cx="9192638" cy="1015663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en-US"/>
            </a:defPPr>
            <a:lvl1pPr>
              <a:spcBef>
                <a:spcPts val="0"/>
              </a:spcBef>
              <a:defRPr sz="2400" b="1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defRPr>
            </a:lvl1pPr>
          </a:lstStyle>
          <a:p>
            <a:r>
              <a:rPr lang="en-US" sz="2000" dirty="0"/>
              <a:t>typedef </a:t>
            </a:r>
            <a:r>
              <a:rPr lang="en-US" sz="2000" dirty="0">
                <a:solidFill>
                  <a:schemeClr val="tx2"/>
                </a:solidFill>
              </a:rPr>
              <a:t>cci_param</a:t>
            </a:r>
            <a:r>
              <a:rPr lang="en-US" sz="2000" dirty="0"/>
              <a:t>_untyped_handle </a:t>
            </a:r>
            <a:r>
              <a:rPr lang="en-US" sz="2000" dirty="0">
                <a:solidFill>
                  <a:schemeClr val="tx2"/>
                </a:solidFill>
              </a:rPr>
              <a:t>cci_param_handle</a:t>
            </a:r>
          </a:p>
          <a:p>
            <a:r>
              <a:rPr lang="en-US" sz="2000" dirty="0"/>
              <a:t>template&lt;typename T&gt; using </a:t>
            </a:r>
            <a:r>
              <a:rPr lang="en-US" sz="2000" dirty="0">
                <a:solidFill>
                  <a:schemeClr val="tx2"/>
                </a:solidFill>
              </a:rPr>
              <a:t>cci_param</a:t>
            </a:r>
            <a:r>
              <a:rPr lang="en-US" sz="2000" dirty="0"/>
              <a:t> = cci_param_typed&lt;T&gt;;</a:t>
            </a:r>
            <a:br>
              <a:rPr lang="en-US" sz="2000" dirty="0"/>
            </a:br>
            <a:r>
              <a:rPr lang="en-US" sz="2000" b="0" dirty="0"/>
              <a:t>(pre-C++11: #define cci_param cci_param_typed)</a:t>
            </a:r>
          </a:p>
        </p:txBody>
      </p:sp>
      <p:sp>
        <p:nvSpPr>
          <p:cNvPr id="22" name="Rectangle 21"/>
          <p:cNvSpPr/>
          <p:nvPr/>
        </p:nvSpPr>
        <p:spPr bwMode="auto">
          <a:xfrm>
            <a:off x="1271081" y="2759484"/>
            <a:ext cx="2654219" cy="576064"/>
          </a:xfrm>
          <a:prstGeom prst="rect">
            <a:avLst/>
          </a:prstGeom>
          <a:solidFill>
            <a:srgbClr val="7C91B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-GB" dirty="0">
                <a:solidFill>
                  <a:schemeClr val="bg1"/>
                </a:solidFill>
                <a:latin typeface="Courier New" panose="02070309020205020404" pitchFamily="49" charset="0"/>
                <a:ea typeface="Courier New" charset="0"/>
                <a:cs typeface="Courier New" panose="02070309020205020404" pitchFamily="49" charset="0"/>
              </a:rPr>
              <a:t>xxx_param_untyped</a:t>
            </a:r>
          </a:p>
        </p:txBody>
      </p:sp>
      <p:sp>
        <p:nvSpPr>
          <p:cNvPr id="23" name="Rectangle 22"/>
          <p:cNvSpPr/>
          <p:nvPr/>
        </p:nvSpPr>
        <p:spPr bwMode="auto">
          <a:xfrm>
            <a:off x="1271081" y="3880028"/>
            <a:ext cx="2652843" cy="576064"/>
          </a:xfrm>
          <a:prstGeom prst="rect">
            <a:avLst/>
          </a:prstGeom>
          <a:solidFill>
            <a:srgbClr val="7C91B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-GB" dirty="0">
                <a:solidFill>
                  <a:schemeClr val="bg1"/>
                </a:solidFill>
                <a:latin typeface="Courier New" panose="02070309020205020404" pitchFamily="49" charset="0"/>
                <a:ea typeface="Courier New" charset="0"/>
                <a:cs typeface="Courier New" panose="02070309020205020404" pitchFamily="49" charset="0"/>
              </a:rPr>
              <a:t>xxx_param_typed</a:t>
            </a:r>
          </a:p>
        </p:txBody>
      </p:sp>
      <p:cxnSp>
        <p:nvCxnSpPr>
          <p:cNvPr id="25" name="Elbow Connector 24"/>
          <p:cNvCxnSpPr>
            <a:cxnSpLocks noChangeAspect="1"/>
          </p:cNvCxnSpPr>
          <p:nvPr/>
        </p:nvCxnSpPr>
        <p:spPr>
          <a:xfrm rot="5400000" flipH="1" flipV="1">
            <a:off x="3819820" y="2287518"/>
            <a:ext cx="504882" cy="427347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>
            <a:stCxn id="23" idx="0"/>
            <a:endCxn id="22" idx="2"/>
          </p:cNvCxnSpPr>
          <p:nvPr/>
        </p:nvCxnSpPr>
        <p:spPr bwMode="auto">
          <a:xfrm flipV="1">
            <a:off x="2597503" y="3335548"/>
            <a:ext cx="688" cy="54448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0" name="AutoShape 5157"/>
          <p:cNvSpPr>
            <a:spLocks noChangeArrowheads="1"/>
          </p:cNvSpPr>
          <p:nvPr/>
        </p:nvSpPr>
        <p:spPr bwMode="auto">
          <a:xfrm>
            <a:off x="8885898" y="1179664"/>
            <a:ext cx="2621055" cy="369332"/>
          </a:xfrm>
          <a:prstGeom prst="rect">
            <a:avLst/>
          </a:prstGeom>
          <a:ln>
            <a:solidFill>
              <a:srgbClr val="385D8A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Provided by the standard</a:t>
            </a:r>
          </a:p>
        </p:txBody>
      </p:sp>
      <p:sp>
        <p:nvSpPr>
          <p:cNvPr id="42" name="AutoShape 5157"/>
          <p:cNvSpPr>
            <a:spLocks noChangeArrowheads="1"/>
          </p:cNvSpPr>
          <p:nvPr/>
        </p:nvSpPr>
        <p:spPr bwMode="auto">
          <a:xfrm>
            <a:off x="1730532" y="1751566"/>
            <a:ext cx="1944216" cy="646331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Custom parameter implementation(s)</a:t>
            </a:r>
          </a:p>
        </p:txBody>
      </p:sp>
      <p:sp>
        <p:nvSpPr>
          <p:cNvPr id="20" name="Bent-Up Arrow 19"/>
          <p:cNvSpPr/>
          <p:nvPr/>
        </p:nvSpPr>
        <p:spPr>
          <a:xfrm rot="16200000">
            <a:off x="6806804" y="1743135"/>
            <a:ext cx="713269" cy="731520"/>
          </a:xfrm>
          <a:prstGeom prst="bentUpArrow">
            <a:avLst/>
          </a:prstGeom>
          <a:solidFill>
            <a:srgbClr val="385D8A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10/4/2017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© Accellera Systems Initiative</a:t>
            </a:r>
            <a:endParaRPr lang="en-US" dirty="0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142062" y="2685641"/>
            <a:ext cx="2682232" cy="2218869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" rtlCol="0" anchor="b" anchorCtr="0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1" name="AutoShape 5157"/>
          <p:cNvSpPr>
            <a:spLocks noChangeArrowheads="1"/>
          </p:cNvSpPr>
          <p:nvPr/>
        </p:nvSpPr>
        <p:spPr bwMode="auto">
          <a:xfrm>
            <a:off x="4429489" y="4543981"/>
            <a:ext cx="1944216" cy="646331"/>
          </a:xfrm>
          <a:prstGeom prst="rect">
            <a:avLst/>
          </a:prstGeom>
          <a:ln>
            <a:solidFill>
              <a:srgbClr val="385D8A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Default parameter implementation</a:t>
            </a:r>
          </a:p>
        </p:txBody>
      </p:sp>
    </p:spTree>
    <p:extLst>
      <p:ext uri="{BB962C8B-B14F-4D97-AF65-F5344CB8AC3E}">
        <p14:creationId xmlns:p14="http://schemas.microsoft.com/office/powerpoint/2010/main" val="3687344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2" grpId="0" animBg="1"/>
      <p:bldP spid="4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sz="4400" dirty="0"/>
              <a:t>Standard vs Implementation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11CC12-8E9A-49BF-AC1E-0475F8BB5EF0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676400" y="1417638"/>
            <a:ext cx="8839200" cy="44958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fr-FR" sz="2800" dirty="0"/>
              <a:t>Standard:</a:t>
            </a:r>
          </a:p>
          <a:p>
            <a:pPr lvl="1" fontAlgn="auto">
              <a:spcAft>
                <a:spcPts val="0"/>
              </a:spcAft>
            </a:pPr>
            <a:r>
              <a:rPr lang="fr-FR" sz="2400" dirty="0"/>
              <a:t>Parameter and broker interface</a:t>
            </a:r>
          </a:p>
          <a:p>
            <a:pPr lvl="1" fontAlgn="auto">
              <a:spcAft>
                <a:spcPts val="0"/>
              </a:spcAft>
            </a:pPr>
            <a:r>
              <a:rPr lang="fr-FR" sz="2400" dirty="0"/>
              <a:t>Default implementation of </a:t>
            </a:r>
            <a:r>
              <a:rPr lang="fr-FR" sz="2400" dirty="0">
                <a:latin typeface="Courier New" panose="02070309020205020404" pitchFamily="49" charset="0"/>
                <a:ea typeface="Courier New" charset="0"/>
                <a:cs typeface="Courier New" panose="02070309020205020404" pitchFamily="49" charset="0"/>
              </a:rPr>
              <a:t>cci_param</a:t>
            </a:r>
          </a:p>
          <a:p>
            <a:pPr lvl="1" fontAlgn="auto">
              <a:spcAft>
                <a:spcPts val="0"/>
              </a:spcAft>
            </a:pPr>
            <a:r>
              <a:rPr lang="fr-FR" sz="2400" dirty="0" err="1" smtClean="0"/>
              <a:t>Originator</a:t>
            </a:r>
            <a:r>
              <a:rPr lang="fr-FR" sz="2400" dirty="0" smtClean="0"/>
              <a:t> </a:t>
            </a:r>
            <a:r>
              <a:rPr lang="fr-FR" sz="2400" dirty="0"/>
              <a:t>and Handle</a:t>
            </a:r>
          </a:p>
          <a:p>
            <a:pPr lvl="1" fontAlgn="auto">
              <a:spcAft>
                <a:spcPts val="0"/>
              </a:spcAft>
            </a:pPr>
            <a:r>
              <a:rPr lang="fr-FR" sz="2400" dirty="0"/>
              <a:t>Callback Infrastructure</a:t>
            </a:r>
          </a:p>
          <a:p>
            <a:pPr lvl="1" fontAlgn="auto">
              <a:spcAft>
                <a:spcPts val="0"/>
              </a:spcAft>
            </a:pPr>
            <a:r>
              <a:rPr lang="fr-FR" sz="2400" dirty="0" smtClean="0">
                <a:latin typeface="Courier New" panose="02070309020205020404" pitchFamily="49" charset="0"/>
                <a:ea typeface="Courier New" charset="0"/>
                <a:cs typeface="Courier New" panose="02070309020205020404" pitchFamily="49" charset="0"/>
              </a:rPr>
              <a:t>cci_value</a:t>
            </a:r>
            <a:endParaRPr lang="fr-FR" dirty="0" smtClean="0">
              <a:latin typeface="Courier New" panose="02070309020205020404" pitchFamily="49" charset="0"/>
              <a:ea typeface="Courier New" charset="0"/>
              <a:cs typeface="Courier New" panose="02070309020205020404" pitchFamily="49" charset="0"/>
            </a:endParaRPr>
          </a:p>
          <a:p>
            <a:pPr fontAlgn="auto">
              <a:spcAft>
                <a:spcPts val="0"/>
              </a:spcAft>
            </a:pPr>
            <a:r>
              <a:rPr lang="fr-FR" sz="2800" dirty="0" err="1" smtClean="0"/>
              <a:t>Vendor</a:t>
            </a:r>
            <a:r>
              <a:rPr lang="fr-FR" sz="2800" dirty="0" smtClean="0"/>
              <a:t> </a:t>
            </a:r>
            <a:r>
              <a:rPr lang="fr-FR" sz="2800" dirty="0"/>
              <a:t>Implementation:</a:t>
            </a:r>
          </a:p>
          <a:p>
            <a:pPr lvl="1" fontAlgn="auto">
              <a:spcAft>
                <a:spcPts val="0"/>
              </a:spcAft>
            </a:pPr>
            <a:r>
              <a:rPr lang="fr-FR" sz="2400" dirty="0" err="1" smtClean="0"/>
              <a:t>Specialized</a:t>
            </a:r>
            <a:r>
              <a:rPr lang="fr-FR" sz="2400" dirty="0" smtClean="0"/>
              <a:t> brokers</a:t>
            </a:r>
            <a:endParaRPr lang="fr-FR" sz="2400" dirty="0"/>
          </a:p>
          <a:p>
            <a:pPr lvl="1" fontAlgn="auto">
              <a:spcAft>
                <a:spcPts val="0"/>
              </a:spcAft>
            </a:pPr>
            <a:r>
              <a:rPr lang="fr-FR" sz="2400" dirty="0"/>
              <a:t>Support for configuration files (xml, </a:t>
            </a:r>
            <a:r>
              <a:rPr lang="en-US" sz="2400" dirty="0" err="1"/>
              <a:t>conf</a:t>
            </a:r>
            <a:r>
              <a:rPr lang="is-IS" sz="2400" dirty="0" smtClean="0"/>
              <a:t>…)</a:t>
            </a:r>
            <a:endParaRPr lang="is-IS" sz="2400" dirty="0"/>
          </a:p>
          <a:p>
            <a:pPr marL="57150" indent="0" fontAlgn="auto">
              <a:spcAft>
                <a:spcPts val="0"/>
              </a:spcAft>
              <a:buNone/>
            </a:pPr>
            <a:r>
              <a:rPr lang="is-IS" sz="2400" i="1" dirty="0" smtClean="0"/>
              <a:t/>
            </a:r>
            <a:br>
              <a:rPr lang="is-IS" sz="2400" i="1" dirty="0" smtClean="0"/>
            </a:br>
            <a:r>
              <a:rPr lang="is-IS" sz="2400" i="1" dirty="0" smtClean="0"/>
              <a:t>Note: the POC implementation provides example </a:t>
            </a:r>
            <a:r>
              <a:rPr lang="is-IS" sz="2400" i="1" dirty="0" smtClean="0"/>
              <a:t>brokers in cci_utils/</a:t>
            </a:r>
            <a:endParaRPr lang="is-IS" sz="2400" i="1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10/4/2017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© Accellera Systems Initiative</a:t>
            </a:r>
          </a:p>
        </p:txBody>
      </p:sp>
    </p:spTree>
    <p:extLst>
      <p:ext uri="{BB962C8B-B14F-4D97-AF65-F5344CB8AC3E}">
        <p14:creationId xmlns:p14="http://schemas.microsoft.com/office/powerpoint/2010/main" val="2247954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856362" y="1335388"/>
            <a:ext cx="8172855" cy="538609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en-US"/>
            </a:defPPr>
            <a:lvl1pPr>
              <a:spcBef>
                <a:spcPts val="0"/>
              </a:spcBef>
              <a:defRPr sz="2400" b="1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defRPr>
            </a:lvl1pPr>
          </a:lstStyle>
          <a:p>
            <a:r>
              <a:rPr lang="en-GB" sz="2000" dirty="0"/>
              <a:t>SC_MODULE(simple_ip) {</a:t>
            </a:r>
          </a:p>
          <a:p>
            <a:endParaRPr lang="en-GB" sz="2000" dirty="0"/>
          </a:p>
          <a:p>
            <a:r>
              <a:rPr lang="en-GB" sz="2000" dirty="0"/>
              <a:t>private:</a:t>
            </a:r>
          </a:p>
          <a:p>
            <a:r>
              <a:rPr lang="en-GB" sz="2000" dirty="0"/>
              <a:t> cci::cci_param&lt;int&gt; int_param;</a:t>
            </a:r>
          </a:p>
          <a:p>
            <a:endParaRPr lang="en-GB" sz="2000" dirty="0"/>
          </a:p>
          <a:p>
            <a:r>
              <a:rPr lang="en-GB" sz="2000" dirty="0"/>
              <a:t>public:</a:t>
            </a:r>
          </a:p>
          <a:p>
            <a:r>
              <a:rPr lang="en-GB" sz="2000" dirty="0"/>
              <a:t> SC_CTOR(</a:t>
            </a:r>
            <a:r>
              <a:rPr lang="en-GB" sz="2000" dirty="0" err="1"/>
              <a:t>simple_ip</a:t>
            </a:r>
            <a:r>
              <a:rPr lang="en-GB" sz="2000" dirty="0" smtClean="0"/>
              <a:t>) </a:t>
            </a:r>
            <a:r>
              <a:rPr lang="en-GB" sz="2000" dirty="0"/>
              <a:t>: int_param("int_param", 0)</a:t>
            </a:r>
          </a:p>
          <a:p>
            <a:r>
              <a:rPr lang="en-GB" sz="2000" dirty="0"/>
              <a:t> {</a:t>
            </a:r>
          </a:p>
          <a:p>
            <a:r>
              <a:rPr lang="en-GB" sz="2000" dirty="0"/>
              <a:t>   int_param.set_description("...");</a:t>
            </a:r>
          </a:p>
          <a:p>
            <a:r>
              <a:rPr lang="en-GB" sz="2000" dirty="0"/>
              <a:t>   SC_THREAD(do_proc);   </a:t>
            </a:r>
          </a:p>
          <a:p>
            <a:r>
              <a:rPr lang="en-US" sz="2000" dirty="0"/>
              <a:t> }</a:t>
            </a:r>
          </a:p>
          <a:p>
            <a:r>
              <a:rPr lang="en-US" sz="2000" dirty="0"/>
              <a:t> void do_proc() {</a:t>
            </a:r>
          </a:p>
          <a:p>
            <a:r>
              <a:rPr lang="en-US" sz="2000" dirty="0"/>
              <a:t>   for(int i = 0; i &lt; int_param; i++) {</a:t>
            </a:r>
          </a:p>
          <a:p>
            <a:r>
              <a:rPr lang="en-US" sz="2000" dirty="0"/>
              <a:t>     ...</a:t>
            </a:r>
          </a:p>
          <a:p>
            <a:r>
              <a:rPr lang="en-US" sz="2000" dirty="0"/>
              <a:t>   }</a:t>
            </a:r>
          </a:p>
          <a:p>
            <a:r>
              <a:rPr lang="en-US" sz="2000" dirty="0"/>
              <a:t> }</a:t>
            </a:r>
          </a:p>
          <a:p>
            <a:r>
              <a:rPr lang="en-US" sz="2000" dirty="0"/>
              <a:t>};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sz="4400" dirty="0"/>
              <a:t>A parameter owner module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11CC12-8E9A-49BF-AC1E-0475F8BB5EF0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 bwMode="auto">
          <a:xfrm>
            <a:off x="1856362" y="1995571"/>
            <a:ext cx="4805348" cy="630786"/>
          </a:xfrm>
          <a:prstGeom prst="rect">
            <a:avLst/>
          </a:prstGeom>
          <a:solidFill>
            <a:srgbClr val="FFFF00">
              <a:alpha val="29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z="2000" dirty="0">
              <a:latin typeface="Arial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2052535" y="3171821"/>
            <a:ext cx="7110920" cy="359319"/>
          </a:xfrm>
          <a:prstGeom prst="rect">
            <a:avLst/>
          </a:prstGeom>
          <a:solidFill>
            <a:srgbClr val="FFFF00">
              <a:alpha val="29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z="2000" dirty="0"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2300288" y="5012272"/>
            <a:ext cx="5637482" cy="1049804"/>
          </a:xfrm>
          <a:prstGeom prst="rect">
            <a:avLst/>
          </a:prstGeom>
          <a:solidFill>
            <a:srgbClr val="FFFF00">
              <a:alpha val="29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z="2000" dirty="0">
              <a:latin typeface="Arial" charset="0"/>
            </a:endParaRPr>
          </a:p>
        </p:txBody>
      </p:sp>
      <p:sp>
        <p:nvSpPr>
          <p:cNvPr id="9" name="AutoShape 5157"/>
          <p:cNvSpPr>
            <a:spLocks noChangeArrowheads="1"/>
          </p:cNvSpPr>
          <p:nvPr/>
        </p:nvSpPr>
        <p:spPr bwMode="auto">
          <a:xfrm>
            <a:off x="5638800" y="1472281"/>
            <a:ext cx="4019030" cy="707886"/>
          </a:xfrm>
          <a:prstGeom prst="rect">
            <a:avLst/>
          </a:prstGeom>
          <a:ln>
            <a:solidFill>
              <a:srgbClr val="385D8A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dirty="0"/>
              <a:t>Parameters are usually private members forcing brokered access</a:t>
            </a:r>
          </a:p>
        </p:txBody>
      </p:sp>
      <p:sp>
        <p:nvSpPr>
          <p:cNvPr id="10" name="AutoShape 5157"/>
          <p:cNvSpPr>
            <a:spLocks noChangeArrowheads="1"/>
          </p:cNvSpPr>
          <p:nvPr/>
        </p:nvSpPr>
        <p:spPr bwMode="auto">
          <a:xfrm>
            <a:off x="7033097" y="2457378"/>
            <a:ext cx="3772711" cy="707886"/>
          </a:xfrm>
          <a:prstGeom prst="rect">
            <a:avLst/>
          </a:prstGeom>
          <a:ln>
            <a:solidFill>
              <a:srgbClr val="385D8A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dirty="0"/>
              <a:t>Default values must be supplied using the constructor argument</a:t>
            </a:r>
          </a:p>
        </p:txBody>
      </p:sp>
      <p:sp>
        <p:nvSpPr>
          <p:cNvPr id="11" name="AutoShape 5157"/>
          <p:cNvSpPr>
            <a:spLocks noChangeArrowheads="1"/>
          </p:cNvSpPr>
          <p:nvPr/>
        </p:nvSpPr>
        <p:spPr bwMode="auto">
          <a:xfrm>
            <a:off x="6209350" y="5451570"/>
            <a:ext cx="3448480" cy="400110"/>
          </a:xfrm>
          <a:prstGeom prst="rect">
            <a:avLst/>
          </a:prstGeom>
          <a:ln>
            <a:solidFill>
              <a:srgbClr val="385D8A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dirty="0"/>
              <a:t>Owner </a:t>
            </a:r>
            <a:r>
              <a:rPr lang="en-US" sz="2000" dirty="0" smtClean="0"/>
              <a:t>reads </a:t>
            </a:r>
            <a:r>
              <a:rPr lang="en-US" sz="2000" dirty="0"/>
              <a:t>parameter’s value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10/4/2017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© Accellera Systems Initiative</a:t>
            </a:r>
            <a:endParaRPr lang="en-US" dirty="0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0841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GB" sz="4400" dirty="0"/>
              <a:t>Accessing Parameter Values</a:t>
            </a:r>
            <a:endParaRPr lang="en-US" sz="4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11CC12-8E9A-49BF-AC1E-0475F8BB5EF0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981200" y="1447801"/>
            <a:ext cx="8296275" cy="492442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sz="2600" dirty="0"/>
              <a:t>When value type is known, call parameter's </a:t>
            </a:r>
            <a:r>
              <a:rPr lang="en-US" sz="2600" dirty="0">
                <a:latin typeface="Courier New" panose="02070309020205020404" pitchFamily="49" charset="0"/>
                <a:ea typeface="Courier New" charset="0"/>
                <a:cs typeface="Courier New" panose="02070309020205020404" pitchFamily="49" charset="0"/>
              </a:rPr>
              <a:t>set_value(T val) </a:t>
            </a:r>
            <a:r>
              <a:rPr lang="en-US" sz="2600" dirty="0"/>
              <a:t>or </a:t>
            </a:r>
            <a:r>
              <a:rPr lang="en-US" sz="2600" dirty="0">
                <a:latin typeface="Courier New" panose="02070309020205020404" pitchFamily="49" charset="0"/>
                <a:ea typeface="Courier New" charset="0"/>
                <a:cs typeface="Courier New" panose="02070309020205020404" pitchFamily="49" charset="0"/>
              </a:rPr>
              <a:t>get_value</a:t>
            </a:r>
            <a:r>
              <a:rPr lang="en-US" sz="2600" dirty="0">
                <a:latin typeface="Courier New" panose="02070309020205020404" pitchFamily="49" charset="0"/>
                <a:cs typeface="Courier New" panose="02070309020205020404" pitchFamily="49" charset="0"/>
              </a:rPr>
              <a:t>() </a:t>
            </a:r>
            <a:r>
              <a:rPr lang="en-US" sz="2600" dirty="0"/>
              <a:t>function</a:t>
            </a:r>
          </a:p>
          <a:p>
            <a:pPr lvl="1" fontAlgn="auto">
              <a:spcAft>
                <a:spcPts val="0"/>
              </a:spcAft>
            </a:pPr>
            <a:r>
              <a:rPr lang="en-US" sz="2400" dirty="0"/>
              <a:t>Common C++ types</a:t>
            </a:r>
          </a:p>
          <a:p>
            <a:pPr lvl="1" fontAlgn="auto">
              <a:spcAft>
                <a:spcPts val="0"/>
              </a:spcAft>
            </a:pPr>
            <a:r>
              <a:rPr lang="en-US" sz="2400" dirty="0"/>
              <a:t>SystemC Data types</a:t>
            </a:r>
          </a:p>
          <a:p>
            <a:pPr lvl="1" fontAlgn="auto">
              <a:spcAft>
                <a:spcPts val="0"/>
              </a:spcAft>
            </a:pPr>
            <a:r>
              <a:rPr lang="en-US" sz="2400" dirty="0"/>
              <a:t>Extensible to user-defined types</a:t>
            </a:r>
          </a:p>
          <a:p>
            <a:pPr fontAlgn="auto">
              <a:spcAft>
                <a:spcPts val="0"/>
              </a:spcAft>
            </a:pPr>
            <a:r>
              <a:rPr lang="en-US" sz="2600" dirty="0"/>
              <a:t>When parameter type is unknown or unsupported:</a:t>
            </a:r>
          </a:p>
          <a:p>
            <a:pPr lvl="1" fontAlgn="auto">
              <a:spcAft>
                <a:spcPts val="0"/>
              </a:spcAft>
            </a:pPr>
            <a:r>
              <a:rPr lang="en-US" sz="2400" dirty="0"/>
              <a:t>Use </a:t>
            </a:r>
            <a:r>
              <a:rPr lang="en-US" sz="2400" dirty="0">
                <a:latin typeface="Courier New" panose="02070309020205020404" pitchFamily="49" charset="0"/>
                <a:ea typeface="Courier New" charset="0"/>
                <a:cs typeface="Courier New" panose="02070309020205020404" pitchFamily="49" charset="0"/>
              </a:rPr>
              <a:t>cci_value</a:t>
            </a:r>
            <a:r>
              <a:rPr lang="en-US" sz="2400" dirty="0"/>
              <a:t> representation (variant type)</a:t>
            </a:r>
          </a:p>
          <a:p>
            <a:pPr lvl="1" fontAlgn="auto">
              <a:spcAft>
                <a:spcPts val="0"/>
              </a:spcAft>
            </a:pPr>
            <a:r>
              <a:rPr lang="en-US" sz="2400" dirty="0" err="1">
                <a:latin typeface="Courier New" panose="02070309020205020404" pitchFamily="49" charset="0"/>
                <a:ea typeface="Courier New" charset="0"/>
                <a:cs typeface="Courier New" panose="02070309020205020404" pitchFamily="49" charset="0"/>
              </a:rPr>
              <a:t>set_cci_value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</a:p>
          <a:p>
            <a:pPr lvl="2" fontAlgn="auto">
              <a:spcAft>
                <a:spcPts val="0"/>
              </a:spcAft>
            </a:pPr>
            <a:r>
              <a:rPr lang="en-US" sz="2200" dirty="0"/>
              <a:t>Takes variant typed value; fails if incompatible contents</a:t>
            </a:r>
          </a:p>
          <a:p>
            <a:pPr lvl="1" fontAlgn="auto">
              <a:spcAft>
                <a:spcPts val="0"/>
              </a:spcAft>
            </a:pPr>
            <a:r>
              <a:rPr lang="en-US" sz="2400" dirty="0" err="1">
                <a:latin typeface="Courier New" panose="02070309020205020404" pitchFamily="49" charset="0"/>
                <a:ea typeface="Courier New" charset="0"/>
                <a:cs typeface="Courier New" panose="02070309020205020404" pitchFamily="49" charset="0"/>
              </a:rPr>
              <a:t>get_cci_value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</a:p>
          <a:p>
            <a:pPr lvl="2" fontAlgn="auto">
              <a:spcAft>
                <a:spcPts val="0"/>
              </a:spcAft>
            </a:pPr>
            <a:r>
              <a:rPr lang="en-US" sz="2200" dirty="0"/>
              <a:t>Returns variant typed value</a:t>
            </a:r>
          </a:p>
          <a:p>
            <a:pPr marL="914400" lvl="2" indent="0" fontAlgn="auto">
              <a:spcAft>
                <a:spcPts val="0"/>
              </a:spcAft>
              <a:buNone/>
            </a:pPr>
            <a:endParaRPr lang="en-US" sz="22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10/4/2017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© Accellera Systems Initiative</a:t>
            </a:r>
            <a:endParaRPr lang="en-US" dirty="0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919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79687" y="240707"/>
            <a:ext cx="7451725" cy="11430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z="4400" dirty="0"/>
              <a:t>Broker Lookup of Params (1)</a:t>
            </a:r>
            <a:endParaRPr lang="en-US" sz="4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11CC12-8E9A-49BF-AC1E-0475F8BB5EF0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853457" y="1462706"/>
            <a:ext cx="8654394" cy="489364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en-US"/>
            </a:defPPr>
            <a:lvl1pPr>
              <a:spcBef>
                <a:spcPts val="0"/>
              </a:spcBef>
              <a:defRPr sz="2400" b="1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defRPr>
            </a:lvl1pPr>
          </a:lstStyle>
          <a:p>
            <a:r>
              <a:rPr lang="en-GB" dirty="0"/>
              <a:t>SC_MODULE(configurator) {</a:t>
            </a:r>
          </a:p>
          <a:p>
            <a:endParaRPr lang="en-GB" dirty="0"/>
          </a:p>
          <a:p>
            <a:r>
              <a:rPr lang="en-GB" dirty="0"/>
              <a:t> cci::cci_broker_handle m_brkr;</a:t>
            </a:r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 SC_CTOR(configurator)</a:t>
            </a:r>
          </a:p>
          <a:p>
            <a:r>
              <a:rPr lang="en-GB" dirty="0"/>
              <a:t> : m_brkr(cci::cci_get_broker())</a:t>
            </a:r>
          </a:p>
          <a:p>
            <a:r>
              <a:rPr lang="en-GB" dirty="0"/>
              <a:t> {</a:t>
            </a:r>
          </a:p>
          <a:p>
            <a:r>
              <a:rPr lang="en-GB" dirty="0"/>
              <a:t>   sc_assert(m_brkr.is_valid());</a:t>
            </a:r>
          </a:p>
          <a:p>
            <a:endParaRPr lang="en-GB" dirty="0"/>
          </a:p>
          <a:p>
            <a:r>
              <a:rPr lang="en-GB" dirty="0"/>
              <a:t>   SC_THREAD(do_proc);   </a:t>
            </a:r>
          </a:p>
          <a:p>
            <a:r>
              <a:rPr lang="en-US" dirty="0"/>
              <a:t> }</a:t>
            </a:r>
          </a:p>
          <a:p>
            <a:r>
              <a:rPr lang="is-IS" dirty="0"/>
              <a:t>…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 bwMode="auto">
          <a:xfrm>
            <a:off x="1920498" y="2181769"/>
            <a:ext cx="5702030" cy="506981"/>
          </a:xfrm>
          <a:prstGeom prst="rect">
            <a:avLst/>
          </a:prstGeom>
          <a:solidFill>
            <a:srgbClr val="FFFF00">
              <a:alpha val="29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z="2000" dirty="0">
              <a:latin typeface="Arial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2076140" y="3705659"/>
            <a:ext cx="5993860" cy="430860"/>
          </a:xfrm>
          <a:prstGeom prst="rect">
            <a:avLst/>
          </a:prstGeom>
          <a:solidFill>
            <a:srgbClr val="FFFF00">
              <a:alpha val="29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z="2000" dirty="0">
              <a:latin typeface="Arial" charset="0"/>
            </a:endParaRPr>
          </a:p>
        </p:txBody>
      </p:sp>
      <p:sp>
        <p:nvSpPr>
          <p:cNvPr id="8" name="AutoShape 5157"/>
          <p:cNvSpPr>
            <a:spLocks noChangeArrowheads="1"/>
          </p:cNvSpPr>
          <p:nvPr/>
        </p:nvSpPr>
        <p:spPr bwMode="auto">
          <a:xfrm>
            <a:off x="6265082" y="3019491"/>
            <a:ext cx="4104456" cy="707886"/>
          </a:xfrm>
          <a:prstGeom prst="rect">
            <a:avLst/>
          </a:prstGeom>
          <a:ln>
            <a:solidFill>
              <a:srgbClr val="385D8A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dirty="0"/>
              <a:t>Get handle to broker associated with this module</a:t>
            </a:r>
          </a:p>
        </p:txBody>
      </p:sp>
      <p:sp>
        <p:nvSpPr>
          <p:cNvPr id="9" name="AutoShape 5157"/>
          <p:cNvSpPr>
            <a:spLocks noChangeArrowheads="1"/>
          </p:cNvSpPr>
          <p:nvPr/>
        </p:nvSpPr>
        <p:spPr bwMode="auto">
          <a:xfrm>
            <a:off x="6121047" y="1821137"/>
            <a:ext cx="4248491" cy="400110"/>
          </a:xfrm>
          <a:prstGeom prst="rect">
            <a:avLst/>
          </a:prstGeom>
          <a:ln>
            <a:solidFill>
              <a:srgbClr val="385D8A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dirty="0"/>
              <a:t>Declaration of broker handle variable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10/4/2017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© Accellera Systems Initiative</a:t>
            </a:r>
            <a:endParaRPr lang="en-US" dirty="0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322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434502" y="1287977"/>
            <a:ext cx="11147898" cy="4708981"/>
          </a:xfrm>
          <a:custGeom>
            <a:avLst/>
            <a:gdLst>
              <a:gd name="connsiteX0" fmla="*/ 0 w 11144655"/>
              <a:gd name="connsiteY0" fmla="*/ 0 h 4893647"/>
              <a:gd name="connsiteX1" fmla="*/ 11144655 w 11144655"/>
              <a:gd name="connsiteY1" fmla="*/ 0 h 4893647"/>
              <a:gd name="connsiteX2" fmla="*/ 11144655 w 11144655"/>
              <a:gd name="connsiteY2" fmla="*/ 4893647 h 4893647"/>
              <a:gd name="connsiteX3" fmla="*/ 0 w 11144655"/>
              <a:gd name="connsiteY3" fmla="*/ 4893647 h 4893647"/>
              <a:gd name="connsiteX4" fmla="*/ 0 w 11144655"/>
              <a:gd name="connsiteY4" fmla="*/ 0 h 4893647"/>
              <a:gd name="connsiteX0" fmla="*/ 0 w 11144655"/>
              <a:gd name="connsiteY0" fmla="*/ 0 h 4897147"/>
              <a:gd name="connsiteX1" fmla="*/ 11144655 w 11144655"/>
              <a:gd name="connsiteY1" fmla="*/ 0 h 4897147"/>
              <a:gd name="connsiteX2" fmla="*/ 11144655 w 11144655"/>
              <a:gd name="connsiteY2" fmla="*/ 4893647 h 4897147"/>
              <a:gd name="connsiteX3" fmla="*/ 9358009 w 11144655"/>
              <a:gd name="connsiteY3" fmla="*/ 4897147 h 4897147"/>
              <a:gd name="connsiteX4" fmla="*/ 0 w 11144655"/>
              <a:gd name="connsiteY4" fmla="*/ 4893647 h 4897147"/>
              <a:gd name="connsiteX5" fmla="*/ 0 w 11144655"/>
              <a:gd name="connsiteY5" fmla="*/ 0 h 4897147"/>
              <a:gd name="connsiteX0" fmla="*/ 0 w 11144655"/>
              <a:gd name="connsiteY0" fmla="*/ 0 h 4897147"/>
              <a:gd name="connsiteX1" fmla="*/ 11144655 w 11144655"/>
              <a:gd name="connsiteY1" fmla="*/ 0 h 4897147"/>
              <a:gd name="connsiteX2" fmla="*/ 11144655 w 11144655"/>
              <a:gd name="connsiteY2" fmla="*/ 4893647 h 4897147"/>
              <a:gd name="connsiteX3" fmla="*/ 9834664 w 11144655"/>
              <a:gd name="connsiteY3" fmla="*/ 4897147 h 4897147"/>
              <a:gd name="connsiteX4" fmla="*/ 0 w 11144655"/>
              <a:gd name="connsiteY4" fmla="*/ 4893647 h 4897147"/>
              <a:gd name="connsiteX5" fmla="*/ 0 w 11144655"/>
              <a:gd name="connsiteY5" fmla="*/ 0 h 4897147"/>
              <a:gd name="connsiteX0" fmla="*/ 0 w 11144655"/>
              <a:gd name="connsiteY0" fmla="*/ 0 h 4897147"/>
              <a:gd name="connsiteX1" fmla="*/ 11144655 w 11144655"/>
              <a:gd name="connsiteY1" fmla="*/ 0 h 4897147"/>
              <a:gd name="connsiteX2" fmla="*/ 11138170 w 11144655"/>
              <a:gd name="connsiteY2" fmla="*/ 4138390 h 4897147"/>
              <a:gd name="connsiteX3" fmla="*/ 11144655 w 11144655"/>
              <a:gd name="connsiteY3" fmla="*/ 4893647 h 4897147"/>
              <a:gd name="connsiteX4" fmla="*/ 9834664 w 11144655"/>
              <a:gd name="connsiteY4" fmla="*/ 4897147 h 4897147"/>
              <a:gd name="connsiteX5" fmla="*/ 0 w 11144655"/>
              <a:gd name="connsiteY5" fmla="*/ 4893647 h 4897147"/>
              <a:gd name="connsiteX6" fmla="*/ 0 w 11144655"/>
              <a:gd name="connsiteY6" fmla="*/ 0 h 4897147"/>
              <a:gd name="connsiteX0" fmla="*/ 0 w 11144655"/>
              <a:gd name="connsiteY0" fmla="*/ 0 h 4897147"/>
              <a:gd name="connsiteX1" fmla="*/ 11144655 w 11144655"/>
              <a:gd name="connsiteY1" fmla="*/ 0 h 4897147"/>
              <a:gd name="connsiteX2" fmla="*/ 11138170 w 11144655"/>
              <a:gd name="connsiteY2" fmla="*/ 4138390 h 4897147"/>
              <a:gd name="connsiteX3" fmla="*/ 9834664 w 11144655"/>
              <a:gd name="connsiteY3" fmla="*/ 4897147 h 4897147"/>
              <a:gd name="connsiteX4" fmla="*/ 0 w 11144655"/>
              <a:gd name="connsiteY4" fmla="*/ 4893647 h 4897147"/>
              <a:gd name="connsiteX5" fmla="*/ 0 w 11144655"/>
              <a:gd name="connsiteY5" fmla="*/ 0 h 4897147"/>
              <a:gd name="connsiteX0" fmla="*/ 0 w 11144655"/>
              <a:gd name="connsiteY0" fmla="*/ 0 h 4897147"/>
              <a:gd name="connsiteX1" fmla="*/ 11144655 w 11144655"/>
              <a:gd name="connsiteY1" fmla="*/ 0 h 4897147"/>
              <a:gd name="connsiteX2" fmla="*/ 11138170 w 11144655"/>
              <a:gd name="connsiteY2" fmla="*/ 4138390 h 4897147"/>
              <a:gd name="connsiteX3" fmla="*/ 9834664 w 11144655"/>
              <a:gd name="connsiteY3" fmla="*/ 4897147 h 4897147"/>
              <a:gd name="connsiteX4" fmla="*/ 0 w 11144655"/>
              <a:gd name="connsiteY4" fmla="*/ 4893647 h 4897147"/>
              <a:gd name="connsiteX5" fmla="*/ 0 w 11144655"/>
              <a:gd name="connsiteY5" fmla="*/ 0 h 4897147"/>
              <a:gd name="connsiteX0" fmla="*/ 0 w 11147898"/>
              <a:gd name="connsiteY0" fmla="*/ 0 h 4893647"/>
              <a:gd name="connsiteX1" fmla="*/ 11144655 w 11147898"/>
              <a:gd name="connsiteY1" fmla="*/ 0 h 4893647"/>
              <a:gd name="connsiteX2" fmla="*/ 11138170 w 11147898"/>
              <a:gd name="connsiteY2" fmla="*/ 4138390 h 4893647"/>
              <a:gd name="connsiteX3" fmla="*/ 11147898 w 11147898"/>
              <a:gd name="connsiteY3" fmla="*/ 4887420 h 4893647"/>
              <a:gd name="connsiteX4" fmla="*/ 0 w 11147898"/>
              <a:gd name="connsiteY4" fmla="*/ 4893647 h 4893647"/>
              <a:gd name="connsiteX5" fmla="*/ 0 w 11147898"/>
              <a:gd name="connsiteY5" fmla="*/ 0 h 4893647"/>
              <a:gd name="connsiteX0" fmla="*/ 0 w 12539562"/>
              <a:gd name="connsiteY0" fmla="*/ 0 h 4893647"/>
              <a:gd name="connsiteX1" fmla="*/ 11144655 w 12539562"/>
              <a:gd name="connsiteY1" fmla="*/ 0 h 4893647"/>
              <a:gd name="connsiteX2" fmla="*/ 11147898 w 12539562"/>
              <a:gd name="connsiteY2" fmla="*/ 4887420 h 4893647"/>
              <a:gd name="connsiteX3" fmla="*/ 0 w 12539562"/>
              <a:gd name="connsiteY3" fmla="*/ 4893647 h 4893647"/>
              <a:gd name="connsiteX4" fmla="*/ 0 w 12539562"/>
              <a:gd name="connsiteY4" fmla="*/ 0 h 4893647"/>
              <a:gd name="connsiteX0" fmla="*/ 0 w 11147898"/>
              <a:gd name="connsiteY0" fmla="*/ 0 h 4893647"/>
              <a:gd name="connsiteX1" fmla="*/ 11144655 w 11147898"/>
              <a:gd name="connsiteY1" fmla="*/ 0 h 4893647"/>
              <a:gd name="connsiteX2" fmla="*/ 11147898 w 11147898"/>
              <a:gd name="connsiteY2" fmla="*/ 4887420 h 4893647"/>
              <a:gd name="connsiteX3" fmla="*/ 0 w 11147898"/>
              <a:gd name="connsiteY3" fmla="*/ 4893647 h 4893647"/>
              <a:gd name="connsiteX4" fmla="*/ 0 w 11147898"/>
              <a:gd name="connsiteY4" fmla="*/ 0 h 4893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47898" h="4893647">
                <a:moveTo>
                  <a:pt x="0" y="0"/>
                </a:moveTo>
                <a:lnTo>
                  <a:pt x="11144655" y="0"/>
                </a:lnTo>
                <a:lnTo>
                  <a:pt x="11147898" y="4887420"/>
                </a:lnTo>
                <a:lnTo>
                  <a:pt x="0" y="489364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en-US"/>
            </a:defPPr>
            <a:lvl1pPr>
              <a:spcBef>
                <a:spcPts val="0"/>
              </a:spcBef>
              <a:defRPr sz="2400" b="1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defRPr>
            </a:lvl1pPr>
          </a:lstStyle>
          <a:p>
            <a:r>
              <a:rPr lang="en-GB" sz="2000" dirty="0"/>
              <a:t>void do_proc() {</a:t>
            </a:r>
          </a:p>
          <a:p>
            <a:r>
              <a:rPr lang="en-GB" sz="2000" dirty="0"/>
              <a:t> const std::string int_param_name = "top.sim_ip.int_param";</a:t>
            </a:r>
          </a:p>
          <a:p>
            <a:endParaRPr lang="en-GB" sz="2000" dirty="0"/>
          </a:p>
          <a:p>
            <a:r>
              <a:rPr lang="pt-BR" sz="2000" dirty="0"/>
              <a:t> cci::cci_param_handle int_param_handle = </a:t>
            </a:r>
          </a:p>
          <a:p>
            <a:r>
              <a:rPr lang="pt-BR" sz="2000" dirty="0"/>
              <a:t>     </a:t>
            </a:r>
            <a:r>
              <a:rPr lang="pt-BR" sz="2000" dirty="0" err="1"/>
              <a:t>m_brkr.get_param_handle</a:t>
            </a:r>
            <a:r>
              <a:rPr lang="pt-BR" sz="2000" dirty="0"/>
              <a:t>(</a:t>
            </a:r>
            <a:r>
              <a:rPr lang="pt-BR" sz="2000" dirty="0" err="1"/>
              <a:t>int_param_name</a:t>
            </a:r>
            <a:r>
              <a:rPr lang="pt-BR" sz="2000" dirty="0"/>
              <a:t>);</a:t>
            </a:r>
          </a:p>
          <a:p>
            <a:r>
              <a:rPr lang="en-US" sz="2000" dirty="0" smtClean="0"/>
              <a:t> </a:t>
            </a:r>
            <a:endParaRPr lang="en-US" sz="2000" dirty="0"/>
          </a:p>
          <a:p>
            <a:r>
              <a:rPr lang="en-GB" sz="2000" dirty="0"/>
              <a:t> if(int_param_handle.is_valid()) </a:t>
            </a:r>
            <a:r>
              <a:rPr lang="en-GB" sz="2000" dirty="0" smtClean="0"/>
              <a:t>{</a:t>
            </a:r>
          </a:p>
          <a:p>
            <a:endParaRPr lang="en-GB" sz="2000" dirty="0"/>
          </a:p>
          <a:p>
            <a:r>
              <a:rPr lang="en-GB" sz="2000" dirty="0"/>
              <a:t>   cci::cci_value value = </a:t>
            </a:r>
            <a:r>
              <a:rPr lang="pt-BR" sz="2000" dirty="0" err="1"/>
              <a:t>int_param_handle</a:t>
            </a:r>
            <a:r>
              <a:rPr lang="pt-BR" sz="2000" dirty="0"/>
              <a:t>.</a:t>
            </a:r>
            <a:r>
              <a:rPr lang="en-GB" sz="2000" dirty="0"/>
              <a:t>get_cci_value(); </a:t>
            </a:r>
          </a:p>
          <a:p>
            <a:r>
              <a:rPr lang="en-GB" sz="2000" dirty="0"/>
              <a:t>   value = value.get_int() + 1;</a:t>
            </a:r>
          </a:p>
          <a:p>
            <a:r>
              <a:rPr lang="en-GB" sz="2000" dirty="0"/>
              <a:t>   ...</a:t>
            </a:r>
          </a:p>
          <a:p>
            <a:r>
              <a:rPr lang="en-US" sz="2000" dirty="0" smtClean="0"/>
              <a:t>   </a:t>
            </a:r>
            <a:r>
              <a:rPr lang="pt-BR" sz="2000" dirty="0" err="1"/>
              <a:t>int_param_handle</a:t>
            </a:r>
            <a:r>
              <a:rPr lang="pt-BR" sz="2000" dirty="0"/>
              <a:t>.</a:t>
            </a:r>
            <a:r>
              <a:rPr lang="en-US" sz="2000" dirty="0"/>
              <a:t>set_cci_value(value);</a:t>
            </a:r>
          </a:p>
          <a:p>
            <a:endParaRPr lang="en-US" sz="2000" dirty="0" smtClean="0"/>
          </a:p>
          <a:p>
            <a:r>
              <a:rPr lang="en-US" sz="2000" dirty="0" smtClean="0"/>
              <a:t>   ...</a:t>
            </a:r>
            <a:endParaRPr lang="en-US" sz="2000" dirty="0"/>
          </a:p>
          <a:p>
            <a:r>
              <a:rPr lang="en-US" sz="2000" dirty="0"/>
              <a:t>  }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GB" sz="4400" dirty="0"/>
              <a:t>Broker Lookup of Params (2)</a:t>
            </a:r>
            <a:endParaRPr lang="en-US" sz="4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11CC12-8E9A-49BF-AC1E-0475F8BB5EF0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 bwMode="auto">
          <a:xfrm>
            <a:off x="609600" y="2275262"/>
            <a:ext cx="7458075" cy="602792"/>
          </a:xfrm>
          <a:prstGeom prst="rect">
            <a:avLst/>
          </a:prstGeom>
          <a:solidFill>
            <a:srgbClr val="FFFF00">
              <a:alpha val="29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z="2000" dirty="0">
              <a:latin typeface="Arial" charset="0"/>
            </a:endParaRPr>
          </a:p>
        </p:txBody>
      </p:sp>
      <p:sp>
        <p:nvSpPr>
          <p:cNvPr id="7" name="AutoShape 5157"/>
          <p:cNvSpPr>
            <a:spLocks noChangeArrowheads="1"/>
          </p:cNvSpPr>
          <p:nvPr/>
        </p:nvSpPr>
        <p:spPr bwMode="auto">
          <a:xfrm>
            <a:off x="7843891" y="1989108"/>
            <a:ext cx="3148363" cy="707886"/>
          </a:xfrm>
          <a:prstGeom prst="rect">
            <a:avLst/>
          </a:prstGeom>
          <a:ln>
            <a:solidFill>
              <a:srgbClr val="385D8A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dirty="0"/>
              <a:t>Get handle to named parameter from broker 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917652" y="3778874"/>
            <a:ext cx="8634910" cy="596083"/>
          </a:xfrm>
          <a:prstGeom prst="rect">
            <a:avLst/>
          </a:prstGeom>
          <a:solidFill>
            <a:srgbClr val="FFFF00">
              <a:alpha val="29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z="2000" dirty="0">
              <a:latin typeface="Arial" charset="0"/>
            </a:endParaRPr>
          </a:p>
        </p:txBody>
      </p:sp>
      <p:sp>
        <p:nvSpPr>
          <p:cNvPr id="8" name="AutoShape 5157"/>
          <p:cNvSpPr>
            <a:spLocks noChangeArrowheads="1"/>
          </p:cNvSpPr>
          <p:nvPr/>
        </p:nvSpPr>
        <p:spPr bwMode="auto">
          <a:xfrm>
            <a:off x="7823902" y="4135613"/>
            <a:ext cx="3168352" cy="400110"/>
          </a:xfrm>
          <a:prstGeom prst="rect">
            <a:avLst/>
          </a:prstGeom>
          <a:ln>
            <a:solidFill>
              <a:srgbClr val="385D8A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dirty="0"/>
              <a:t>Get current parameter value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917652" y="4657495"/>
            <a:ext cx="6212722" cy="459254"/>
          </a:xfrm>
          <a:prstGeom prst="rect">
            <a:avLst/>
          </a:prstGeom>
          <a:solidFill>
            <a:srgbClr val="FFFF00">
              <a:alpha val="29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z="2000" dirty="0">
              <a:latin typeface="Arial" charset="0"/>
            </a:endParaRPr>
          </a:p>
        </p:txBody>
      </p:sp>
      <p:sp>
        <p:nvSpPr>
          <p:cNvPr id="13" name="AutoShape 5157"/>
          <p:cNvSpPr>
            <a:spLocks noChangeArrowheads="1"/>
          </p:cNvSpPr>
          <p:nvPr/>
        </p:nvSpPr>
        <p:spPr bwMode="auto">
          <a:xfrm>
            <a:off x="6996050" y="4905519"/>
            <a:ext cx="2808312" cy="400110"/>
          </a:xfrm>
          <a:prstGeom prst="rect">
            <a:avLst/>
          </a:prstGeom>
          <a:ln>
            <a:solidFill>
              <a:srgbClr val="385D8A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dirty="0"/>
              <a:t>Set new parameter value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609600" y="3152638"/>
            <a:ext cx="5596647" cy="446596"/>
          </a:xfrm>
          <a:prstGeom prst="rect">
            <a:avLst/>
          </a:prstGeom>
          <a:solidFill>
            <a:srgbClr val="FFFF00">
              <a:alpha val="29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z="2000" dirty="0">
              <a:latin typeface="Arial" charset="0"/>
            </a:endParaRPr>
          </a:p>
        </p:txBody>
      </p:sp>
      <p:sp>
        <p:nvSpPr>
          <p:cNvPr id="15" name="AutoShape 5157"/>
          <p:cNvSpPr>
            <a:spLocks noChangeArrowheads="1"/>
          </p:cNvSpPr>
          <p:nvPr/>
        </p:nvSpPr>
        <p:spPr bwMode="auto">
          <a:xfrm>
            <a:off x="6096000" y="2981312"/>
            <a:ext cx="3168352" cy="707886"/>
          </a:xfrm>
          <a:prstGeom prst="rect">
            <a:avLst/>
          </a:prstGeom>
          <a:ln>
            <a:solidFill>
              <a:srgbClr val="385D8A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dirty="0"/>
              <a:t>Check handle validity / parameter exists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10/4/2017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© Accellera Systems Initiative</a:t>
            </a:r>
            <a:endParaRPr lang="en-US" dirty="0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9938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 animBg="1"/>
      <p:bldP spid="10" grpId="0" animBg="1"/>
      <p:bldP spid="8" grpId="0" animBg="1"/>
      <p:bldP spid="11" grpId="0" animBg="1"/>
      <p:bldP spid="13" grpId="0" animBg="1"/>
      <p:bldP spid="14" grpId="0" animBg="1"/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sz="4400" dirty="0"/>
              <a:t>Parameter Mutability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11CC12-8E9A-49BF-AC1E-0475F8BB5EF0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609592" y="1470609"/>
            <a:ext cx="8229600" cy="1142999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sz="2800" dirty="0"/>
              <a:t>Parameters are mutable by default</a:t>
            </a:r>
          </a:p>
          <a:p>
            <a:pPr fontAlgn="auto">
              <a:spcAft>
                <a:spcPts val="0"/>
              </a:spcAft>
            </a:pPr>
            <a:r>
              <a:rPr lang="en-US" sz="2800" dirty="0"/>
              <a:t>Mutability is set by template parameter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1609592" y="3161013"/>
            <a:ext cx="8229600" cy="104896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sz="2800" dirty="0"/>
              <a:t>Parameters may also be </a:t>
            </a:r>
            <a:r>
              <a:rPr lang="en-US" sz="2800" dirty="0" smtClean="0"/>
              <a:t>made immutable</a:t>
            </a:r>
            <a:endParaRPr lang="en-US" sz="2800" dirty="0"/>
          </a:p>
          <a:p>
            <a:pPr marL="0" indent="0" fontAlgn="auto">
              <a:spcAft>
                <a:spcPts val="0"/>
              </a:spcAft>
              <a:buNone/>
            </a:pPr>
            <a:endParaRPr lang="en-US" sz="2800" dirty="0"/>
          </a:p>
          <a:p>
            <a:pPr fontAlgn="auto">
              <a:spcAft>
                <a:spcPts val="0"/>
              </a:spcAft>
            </a:pPr>
            <a:r>
              <a:rPr lang="en-US" sz="2800" dirty="0" smtClean="0"/>
              <a:t>Locking can be used to make a mutable parameter temporarily immutable</a:t>
            </a:r>
            <a:endParaRPr lang="en-US" sz="2800" dirty="0"/>
          </a:p>
          <a:p>
            <a:pPr lvl="1" fontAlgn="auto">
              <a:spcAft>
                <a:spcPts val="0"/>
              </a:spcAft>
            </a:pPr>
            <a:r>
              <a:rPr lang="en-US" sz="2400" dirty="0" smtClean="0"/>
              <a:t>E.g. to prohibit post-elaboration changes to parameters affecting design structure</a:t>
            </a: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1839835" y="2523992"/>
            <a:ext cx="7999357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en-US"/>
            </a:defPPr>
            <a:lvl1pPr>
              <a:spcBef>
                <a:spcPts val="0"/>
              </a:spcBef>
              <a:defRPr sz="2400" b="1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defRPr>
            </a:lvl1pPr>
          </a:lstStyle>
          <a:p>
            <a:r>
              <a:rPr lang="en-GB" dirty="0"/>
              <a:t>cci::cci_param&lt;int, </a:t>
            </a:r>
            <a:r>
              <a:rPr lang="en-US" dirty="0"/>
              <a:t>CCI_MUTABLE_PARAM</a:t>
            </a:r>
            <a:r>
              <a:rPr lang="en-GB" dirty="0"/>
              <a:t>&gt; p1;</a:t>
            </a: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1839835" y="3685496"/>
            <a:ext cx="8229601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en-US"/>
            </a:defPPr>
            <a:lvl1pPr>
              <a:spcBef>
                <a:spcPts val="0"/>
              </a:spcBef>
              <a:defRPr sz="2400" b="1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defRPr>
            </a:lvl1pPr>
          </a:lstStyle>
          <a:p>
            <a:r>
              <a:rPr lang="en-GB" dirty="0"/>
              <a:t>cci::cci_param&lt;int, </a:t>
            </a:r>
            <a:r>
              <a:rPr lang="en-US" dirty="0"/>
              <a:t>CCI_IMMUTABLE_PARAM</a:t>
            </a:r>
            <a:r>
              <a:rPr lang="en-GB" dirty="0"/>
              <a:t>&gt; p2</a:t>
            </a:r>
            <a:r>
              <a:rPr lang="en-GB" dirty="0" smtClean="0"/>
              <a:t>;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10/4/2017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© Accellera Systems Initiative</a:t>
            </a:r>
            <a:endParaRPr lang="en-US" dirty="0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6985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Acknowledgements</a:t>
            </a:r>
            <a:endParaRPr lang="en-US" sz="4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11CC12-8E9A-49BF-AC1E-0475F8BB5EF0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1981200" y="4190359"/>
            <a:ext cx="8229600" cy="1916469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This tutorial 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content was contributed 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to the Accellera SystemC CCI WG by Ericsson, GreenSocs and Doulos.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1964" y="2048823"/>
            <a:ext cx="1674072" cy="151035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1" y="2362200"/>
            <a:ext cx="2722773" cy="883598"/>
          </a:xfrm>
          <a:prstGeom prst="rect">
            <a:avLst/>
          </a:prstGeom>
        </p:spPr>
      </p:pic>
      <p:pic>
        <p:nvPicPr>
          <p:cNvPr id="12" name="Picture 2" descr="S:\Marketing\Logos\Doulos Logo\Corp mktg use only\Doulos Logo 2015\Doulos Logo 201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83836" y="2215233"/>
            <a:ext cx="1119732" cy="1254100"/>
          </a:xfrm>
          <a:prstGeom prst="rect">
            <a:avLst/>
          </a:prstGeom>
          <a:noFill/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10/4/2017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© Accellera Systems Initiative</a:t>
            </a:r>
            <a:endParaRPr lang="en-US" dirty="0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3032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sz="4400" dirty="0"/>
              <a:t>Description and Metadata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11CC12-8E9A-49BF-AC1E-0475F8BB5EF0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177047" y="1447802"/>
            <a:ext cx="10405353" cy="1828799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sz="2600" dirty="0"/>
              <a:t>CCI parameters have a description intended to explain their purpose and usage to a simulation user. </a:t>
            </a:r>
            <a:endParaRPr lang="en-US" sz="2600" dirty="0" smtClean="0"/>
          </a:p>
          <a:p>
            <a:pPr fontAlgn="auto">
              <a:spcAft>
                <a:spcPts val="0"/>
              </a:spcAft>
            </a:pPr>
            <a:r>
              <a:rPr lang="en-US" sz="2600" dirty="0" smtClean="0"/>
              <a:t>Supplied </a:t>
            </a:r>
            <a:r>
              <a:rPr lang="en-US" sz="2600" dirty="0"/>
              <a:t>either as a constructor argument or with a setter.</a:t>
            </a:r>
          </a:p>
          <a:p>
            <a:pPr fontAlgn="auto">
              <a:spcAft>
                <a:spcPts val="0"/>
              </a:spcAft>
            </a:pPr>
            <a:endParaRPr lang="en-US" sz="2600" dirty="0"/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1453848" y="2940583"/>
            <a:ext cx="8650163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en-US"/>
            </a:defPPr>
            <a:lvl1pPr>
              <a:spcBef>
                <a:spcPts val="0"/>
              </a:spcBef>
              <a:defRPr sz="2400" b="1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defRPr>
            </a:lvl1pPr>
          </a:lstStyle>
          <a:p>
            <a:r>
              <a:rPr lang="fr-FR" dirty="0"/>
              <a:t>my_param.set_description("Clock frequency");</a:t>
            </a:r>
            <a:endParaRPr lang="en-US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2181506" y="4774767"/>
            <a:ext cx="8650163" cy="120032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en-US"/>
            </a:defPPr>
            <a:lvl1pPr>
              <a:spcBef>
                <a:spcPts val="0"/>
              </a:spcBef>
              <a:defRPr sz="2400" b="1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defRPr>
            </a:lvl1pPr>
          </a:lstStyle>
          <a:p>
            <a:r>
              <a:rPr lang="fr-FR" dirty="0"/>
              <a:t>my_param.add_metadata("units", "V", 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                      "</a:t>
            </a:r>
            <a:r>
              <a:rPr lang="fr-FR" dirty="0"/>
              <a:t>Units of the value");</a:t>
            </a:r>
          </a:p>
          <a:p>
            <a:r>
              <a:rPr lang="fr-FR" dirty="0"/>
              <a:t>my_param.get_metadata(); // Return </a:t>
            </a:r>
            <a:r>
              <a:rPr lang="fr-FR" dirty="0" smtClean="0"/>
              <a:t>CCI values</a:t>
            </a:r>
            <a:endParaRPr lang="en-US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1943099" y="3701918"/>
            <a:ext cx="9126978" cy="9144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sz="2600" dirty="0"/>
              <a:t>CCI parameters </a:t>
            </a:r>
            <a:r>
              <a:rPr lang="en-US" sz="2600" dirty="0" smtClean="0"/>
              <a:t>have array of </a:t>
            </a:r>
            <a:r>
              <a:rPr lang="en-US" sz="2600" dirty="0"/>
              <a:t>meta </a:t>
            </a:r>
            <a:r>
              <a:rPr lang="en-US" sz="2600" dirty="0" smtClean="0"/>
              <a:t>information (</a:t>
            </a:r>
            <a:r>
              <a:rPr lang="en-US" sz="2600" dirty="0" err="1" smtClean="0"/>
              <a:t>cci_value_map</a:t>
            </a:r>
            <a:r>
              <a:rPr lang="en-US" sz="2600" dirty="0" smtClean="0"/>
              <a:t>) </a:t>
            </a:r>
          </a:p>
          <a:p>
            <a:pPr fontAlgn="auto">
              <a:spcAft>
                <a:spcPts val="0"/>
              </a:spcAft>
            </a:pPr>
            <a:r>
              <a:rPr lang="en-US" sz="2600" dirty="0" smtClean="0"/>
              <a:t>Can </a:t>
            </a:r>
            <a:r>
              <a:rPr lang="en-US" sz="2600" dirty="0"/>
              <a:t>use this </a:t>
            </a:r>
            <a:r>
              <a:rPr lang="en-US" sz="2600" dirty="0" smtClean="0"/>
              <a:t>for any purpose</a:t>
            </a:r>
            <a:endParaRPr lang="en-US" sz="2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10/4/2017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© Accellera Systems Initiative</a:t>
            </a:r>
            <a:endParaRPr lang="en-US" dirty="0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672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GB" sz="4400" dirty="0" smtClean="0"/>
              <a:t>Brokers</a:t>
            </a:r>
            <a:endParaRPr lang="en-US" sz="4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11CC12-8E9A-49BF-AC1E-0475F8BB5EF0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284050" y="1443040"/>
            <a:ext cx="10048673" cy="527843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sz="2800" dirty="0" smtClean="0"/>
              <a:t>A broker may be registered with global scope or at a specific point in the module hierarchy</a:t>
            </a:r>
          </a:p>
          <a:p>
            <a:pPr lvl="1" fontAlgn="auto">
              <a:spcAft>
                <a:spcPts val="0"/>
              </a:spcAft>
            </a:pPr>
            <a:r>
              <a:rPr lang="en-US" sz="2400" dirty="0" smtClean="0"/>
              <a:t>Where no broker is explicitly registered, the parent’s broker is inherited</a:t>
            </a:r>
            <a:endParaRPr lang="en-US" sz="2400" dirty="0" smtClean="0"/>
          </a:p>
          <a:p>
            <a:pPr fontAlgn="auto">
              <a:spcAft>
                <a:spcPts val="0"/>
              </a:spcAft>
            </a:pPr>
            <a:r>
              <a:rPr lang="en-US" sz="2800" dirty="0" smtClean="0"/>
              <a:t>A broker must be in place prior to constructing parameters</a:t>
            </a:r>
          </a:p>
          <a:p>
            <a:pPr lvl="1" fontAlgn="auto">
              <a:spcAft>
                <a:spcPts val="0"/>
              </a:spcAft>
            </a:pPr>
            <a:r>
              <a:rPr lang="en-US" sz="2400" dirty="0" smtClean="0"/>
              <a:t>Parameters are associated with the reigning broker</a:t>
            </a:r>
            <a:endParaRPr lang="en-US" sz="2400" dirty="0" smtClean="0"/>
          </a:p>
          <a:p>
            <a:pPr fontAlgn="auto">
              <a:spcAft>
                <a:spcPts val="0"/>
              </a:spcAft>
            </a:pPr>
            <a:r>
              <a:rPr lang="en-US" sz="2800" dirty="0" smtClean="0"/>
              <a:t>Module level brokers </a:t>
            </a:r>
            <a:r>
              <a:rPr lang="en-US" sz="2800" dirty="0"/>
              <a:t>are undiscoverable outside of their associated module </a:t>
            </a:r>
            <a:r>
              <a:rPr lang="en-US" sz="2800" dirty="0" smtClean="0"/>
              <a:t>hierarchy (“private” in nature)</a:t>
            </a:r>
            <a:endParaRPr lang="en-US" sz="2800" dirty="0"/>
          </a:p>
          <a:p>
            <a:pPr lvl="1" fontAlgn="auto">
              <a:spcAft>
                <a:spcPts val="0"/>
              </a:spcAft>
            </a:pPr>
            <a:r>
              <a:rPr lang="en-US" sz="2400" dirty="0" smtClean="0"/>
              <a:t>Parameters </a:t>
            </a:r>
            <a:r>
              <a:rPr lang="en-US" sz="2400" dirty="0" smtClean="0"/>
              <a:t>are </a:t>
            </a:r>
            <a:r>
              <a:rPr lang="en-US" sz="2400" dirty="0" smtClean="0"/>
              <a:t>therefore inaccessible </a:t>
            </a:r>
            <a:r>
              <a:rPr lang="en-US" sz="2400" dirty="0"/>
              <a:t>from outside that hierarchy</a:t>
            </a:r>
          </a:p>
          <a:p>
            <a:pPr fontAlgn="auto">
              <a:spcAft>
                <a:spcPts val="0"/>
              </a:spcAft>
            </a:pPr>
            <a:r>
              <a:rPr lang="en-US" sz="2800" dirty="0" smtClean="0"/>
              <a:t>Module level brokers </a:t>
            </a:r>
            <a:r>
              <a:rPr lang="en-US" sz="2800" dirty="0"/>
              <a:t>facilitate encapsulation of IP configuration</a:t>
            </a:r>
          </a:p>
          <a:p>
            <a:pPr lvl="1" fontAlgn="auto">
              <a:spcAft>
                <a:spcPts val="0"/>
              </a:spcAft>
            </a:pPr>
            <a:r>
              <a:rPr lang="en-US" sz="2200" dirty="0"/>
              <a:t>E.g. a configurator that applies pre-compiled configuration</a:t>
            </a:r>
          </a:p>
          <a:p>
            <a:pPr fontAlgn="auto">
              <a:spcAft>
                <a:spcPts val="0"/>
              </a:spcAft>
            </a:pPr>
            <a:endParaRPr lang="en-US" sz="2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10/4/2017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© Accellera Systems Initiative</a:t>
            </a:r>
            <a:endParaRPr lang="en-US" dirty="0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8222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sz="4400" dirty="0" smtClean="0"/>
              <a:t>Broker </a:t>
            </a:r>
            <a:r>
              <a:rPr lang="en-US" sz="4400" dirty="0"/>
              <a:t>Example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4E6398-36DC-46F3-B9E2-EE7C9CC8F516}" type="slidenum">
              <a:rPr lang="en-US" altLang="en-US" smtClean="0"/>
              <a:pPr>
                <a:defRPr/>
              </a:pPr>
              <a:t>22</a:t>
            </a:fld>
            <a:endParaRPr lang="en-US" altLang="en-US" dirty="0"/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1585851" y="1480702"/>
            <a:ext cx="8516082" cy="156966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en-US"/>
            </a:defPPr>
            <a:lvl1pPr>
              <a:spcBef>
                <a:spcPts val="0"/>
              </a:spcBef>
              <a:defRPr sz="2400" b="1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defRPr>
            </a:lvl1pPr>
          </a:lstStyle>
          <a:p>
            <a:r>
              <a:rPr lang="en-GB" dirty="0"/>
              <a:t>SC_CTOR(SubsystemA)</a:t>
            </a:r>
          </a:p>
          <a:p>
            <a:r>
              <a:rPr lang="en-GB" dirty="0"/>
              <a:t> {</a:t>
            </a:r>
          </a:p>
          <a:p>
            <a:r>
              <a:rPr lang="en-GB" dirty="0"/>
              <a:t>   cci_register_broker(my_priv_broker);   </a:t>
            </a:r>
          </a:p>
          <a:p>
            <a:r>
              <a:rPr lang="en-US" dirty="0"/>
              <a:t> }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2143294" y="2275205"/>
            <a:ext cx="6814066" cy="469336"/>
          </a:xfrm>
          <a:prstGeom prst="rect">
            <a:avLst/>
          </a:prstGeom>
          <a:solidFill>
            <a:srgbClr val="FFFF00">
              <a:alpha val="29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z="2000" dirty="0">
              <a:latin typeface="Arial" charset="0"/>
            </a:endParaRPr>
          </a:p>
        </p:txBody>
      </p:sp>
      <p:sp>
        <p:nvSpPr>
          <p:cNvPr id="9" name="AutoShape 5157"/>
          <p:cNvSpPr>
            <a:spLocks noChangeArrowheads="1"/>
          </p:cNvSpPr>
          <p:nvPr/>
        </p:nvSpPr>
        <p:spPr bwMode="auto">
          <a:xfrm>
            <a:off x="5550327" y="1813540"/>
            <a:ext cx="5188527" cy="461665"/>
          </a:xfrm>
          <a:prstGeom prst="rect">
            <a:avLst/>
          </a:prstGeom>
          <a:ln>
            <a:solidFill>
              <a:srgbClr val="385D8A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/>
              <a:t>Only module itself can specify its broker</a:t>
            </a:r>
            <a:endParaRPr lang="en-US" sz="2400" dirty="0"/>
          </a:p>
        </p:txBody>
      </p:sp>
      <p:sp>
        <p:nvSpPr>
          <p:cNvPr id="11" name="Rectangle 10"/>
          <p:cNvSpPr/>
          <p:nvPr/>
        </p:nvSpPr>
        <p:spPr>
          <a:xfrm>
            <a:off x="1642079" y="3222092"/>
            <a:ext cx="8459854" cy="214848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solidFill>
                  <a:schemeClr val="tx1"/>
                </a:solidFill>
              </a:rPr>
              <a:t>Top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003898" y="3693146"/>
            <a:ext cx="3759499" cy="151428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solidFill>
                  <a:schemeClr val="tx1"/>
                </a:solidFill>
              </a:rPr>
              <a:t>SubsystemA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933471" y="3693146"/>
            <a:ext cx="3760503" cy="151428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solidFill>
                  <a:schemeClr val="tx1"/>
                </a:solidFill>
              </a:rPr>
              <a:t>SubsystemB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542582" y="4268611"/>
            <a:ext cx="850439" cy="72840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solidFill>
                  <a:schemeClr val="tx1"/>
                </a:solidFill>
              </a:rPr>
              <a:t>IP_W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816950" y="4268611"/>
            <a:ext cx="789275" cy="72840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solidFill>
                  <a:schemeClr val="tx1"/>
                </a:solidFill>
              </a:rPr>
              <a:t>IP_Q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094906" y="4268611"/>
            <a:ext cx="789275" cy="72840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solidFill>
                  <a:schemeClr val="tx1"/>
                </a:solidFill>
              </a:rPr>
              <a:t>IP_R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8061363" y="4268611"/>
            <a:ext cx="789275" cy="72840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solidFill>
                  <a:schemeClr val="tx1"/>
                </a:solidFill>
              </a:rPr>
              <a:t>IP_X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>
            <a:spLocks noChangeAspect="1"/>
          </p:cNvSpPr>
          <p:nvPr/>
        </p:nvSpPr>
        <p:spPr>
          <a:xfrm>
            <a:off x="1327069" y="5963483"/>
            <a:ext cx="273499" cy="22028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>
            <a:spLocks noChangeAspect="1"/>
          </p:cNvSpPr>
          <p:nvPr/>
        </p:nvSpPr>
        <p:spPr>
          <a:xfrm>
            <a:off x="1327069" y="5576110"/>
            <a:ext cx="278380" cy="22421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 bwMode="blackWhite">
          <a:xfrm>
            <a:off x="1600569" y="5431809"/>
            <a:ext cx="936346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rtlCol="0">
            <a:spAutoFit/>
          </a:bodyPr>
          <a:lstStyle/>
          <a:p>
            <a:r>
              <a:rPr lang="en-US" sz="2400" dirty="0"/>
              <a:t>parameters managed by </a:t>
            </a:r>
            <a:r>
              <a:rPr lang="en-US" sz="2400" dirty="0" err="1" smtClean="0"/>
              <a:t>my_global_broker</a:t>
            </a:r>
            <a:r>
              <a:rPr lang="en-US" sz="2400" dirty="0" smtClean="0"/>
              <a:t> (registration not shown)</a:t>
            </a:r>
            <a:endParaRPr lang="en-US" sz="2400" dirty="0"/>
          </a:p>
        </p:txBody>
      </p:sp>
      <p:sp>
        <p:nvSpPr>
          <p:cNvPr id="22" name="TextBox 21"/>
          <p:cNvSpPr txBox="1"/>
          <p:nvPr/>
        </p:nvSpPr>
        <p:spPr bwMode="blackWhite">
          <a:xfrm>
            <a:off x="1585851" y="5841635"/>
            <a:ext cx="573266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rtlCol="0">
            <a:spAutoFit/>
          </a:bodyPr>
          <a:lstStyle/>
          <a:p>
            <a:r>
              <a:rPr lang="en-US" sz="2400" dirty="0"/>
              <a:t>parameters managed by my_priv_broker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10/4/2017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© Accellera Systems Initiative</a:t>
            </a:r>
            <a:endParaRPr lang="en-US" dirty="0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7757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sz="4400" dirty="0"/>
              <a:t>Callbacks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11CC12-8E9A-49BF-AC1E-0475F8BB5EF0}" type="slidenum">
              <a:rPr lang="en-US" smtClean="0"/>
              <a:pPr>
                <a:defRPr/>
              </a:pPr>
              <a:t>23</a:t>
            </a:fld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857504" y="1313690"/>
            <a:ext cx="10375392" cy="4648199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dirty="0"/>
              <a:t>Used to track parameter value changes: </a:t>
            </a:r>
            <a:r>
              <a:rPr lang="en-US" dirty="0" smtClean="0"/>
              <a:t>pre-read</a:t>
            </a:r>
            <a:r>
              <a:rPr lang="en-US" dirty="0"/>
              <a:t>, post-read, pre-write and post-write</a:t>
            </a:r>
          </a:p>
          <a:p>
            <a:pPr fontAlgn="auto">
              <a:spcAft>
                <a:spcPts val="0"/>
              </a:spcAft>
            </a:pPr>
            <a:r>
              <a:rPr lang="en-US" dirty="0"/>
              <a:t>Parameter creation and destruction callbacks are also available through the broker</a:t>
            </a:r>
          </a:p>
          <a:p>
            <a:pPr fontAlgn="auto">
              <a:spcAft>
                <a:spcPts val="0"/>
              </a:spcAft>
            </a:pPr>
            <a:r>
              <a:rPr lang="en-US" dirty="0"/>
              <a:t>Callbacks contain a payload and can return a value </a:t>
            </a:r>
          </a:p>
          <a:p>
            <a:pPr fontAlgn="auto">
              <a:spcAft>
                <a:spcPts val="0"/>
              </a:spcAft>
            </a:pPr>
            <a:r>
              <a:rPr lang="en-US" dirty="0"/>
              <a:t>Callback payloads can be </a:t>
            </a:r>
            <a:r>
              <a:rPr lang="en-US" dirty="0" smtClean="0"/>
              <a:t>typed </a:t>
            </a:r>
            <a:r>
              <a:rPr lang="en-US" dirty="0"/>
              <a:t>or </a:t>
            </a:r>
            <a:r>
              <a:rPr lang="en-US" dirty="0" err="1" smtClean="0"/>
              <a:t>untyped</a:t>
            </a:r>
            <a:endParaRPr lang="en-US" dirty="0"/>
          </a:p>
          <a:p>
            <a:pPr fontAlgn="auto">
              <a:spcAft>
                <a:spcPts val="0"/>
              </a:spcAft>
            </a:pPr>
            <a:r>
              <a:rPr lang="en-US" dirty="0"/>
              <a:t>Compatible with C</a:t>
            </a:r>
            <a:r>
              <a:rPr lang="en-US" dirty="0" smtClean="0"/>
              <a:t>++11 </a:t>
            </a:r>
            <a:r>
              <a:rPr lang="en-US" dirty="0"/>
              <a:t>lambdas, function objects</a:t>
            </a:r>
          </a:p>
          <a:p>
            <a:pPr fontAlgn="auto">
              <a:spcAft>
                <a:spcPts val="0"/>
              </a:spcAft>
            </a:pPr>
            <a:r>
              <a:rPr lang="en-US" dirty="0"/>
              <a:t>Internal callback mechanism provided by the standard</a:t>
            </a:r>
          </a:p>
          <a:p>
            <a:pPr marL="0" indent="0" fontAlgn="auto">
              <a:spcAft>
                <a:spcPts val="0"/>
              </a:spcAft>
              <a:buNone/>
            </a:pPr>
            <a:r>
              <a:rPr lang="en-US" sz="2800" i="1" dirty="0"/>
              <a:t> </a:t>
            </a:r>
            <a:r>
              <a:rPr lang="en-US" sz="2800" i="1" dirty="0" smtClean="0"/>
              <a:t>    </a:t>
            </a:r>
            <a:r>
              <a:rPr lang="en-US" sz="2000" i="1" dirty="0" smtClean="0"/>
              <a:t>Note</a:t>
            </a:r>
            <a:r>
              <a:rPr lang="en-US" sz="2000" i="1" dirty="0"/>
              <a:t>: The callback mechanism may be provided more widely across SystemC in the future.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10/4/2017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© Accellera Systems Initiative</a:t>
            </a:r>
            <a:endParaRPr lang="en-US" dirty="0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9499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GB" sz="4400" dirty="0"/>
              <a:t>Parameter Owner Callback</a:t>
            </a:r>
            <a:endParaRPr lang="en-US" sz="4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11CC12-8E9A-49BF-AC1E-0475F8BB5EF0}" type="slidenum">
              <a:rPr lang="en-US" smtClean="0"/>
              <a:pPr>
                <a:defRPr/>
              </a:pPr>
              <a:t>24</a:t>
            </a:fld>
            <a:endParaRPr lang="en-US" dirty="0"/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80416" y="1351788"/>
            <a:ext cx="11728704" cy="452431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en-US"/>
            </a:defPPr>
            <a:lvl1pPr>
              <a:spcBef>
                <a:spcPts val="0"/>
              </a:spcBef>
              <a:defRPr sz="2400" b="1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defRPr>
            </a:lvl1pPr>
          </a:lstStyle>
          <a:p>
            <a:r>
              <a:rPr lang="en-GB" dirty="0"/>
              <a:t>SC_MODULE(simple_ip) {</a:t>
            </a:r>
          </a:p>
          <a:p>
            <a:r>
              <a:rPr lang="en-GB" dirty="0" smtClean="0"/>
              <a:t>private</a:t>
            </a:r>
            <a:r>
              <a:rPr lang="en-GB" dirty="0"/>
              <a:t>:</a:t>
            </a:r>
          </a:p>
          <a:p>
            <a:r>
              <a:rPr lang="en-GB" dirty="0"/>
              <a:t> cci::cci_param&lt;int&gt; P1;</a:t>
            </a:r>
          </a:p>
          <a:p>
            <a:r>
              <a:rPr lang="en-GB" dirty="0"/>
              <a:t> cci::cci_callback_untyped_handle P1_cb;</a:t>
            </a:r>
          </a:p>
          <a:p>
            <a:endParaRPr lang="en-GB" dirty="0"/>
          </a:p>
          <a:p>
            <a:r>
              <a:rPr lang="en-GB" dirty="0"/>
              <a:t>public:</a:t>
            </a:r>
          </a:p>
          <a:p>
            <a:r>
              <a:rPr lang="en-GB" dirty="0"/>
              <a:t> SC_CTOR(simple_ip): P1("P1", 0) {</a:t>
            </a:r>
            <a:br>
              <a:rPr lang="en-GB" dirty="0"/>
            </a:br>
            <a:r>
              <a:rPr lang="en-GB" dirty="0"/>
              <a:t>  P1_cb = P1.register_post_write_callback(&amp;simple_ip::</a:t>
            </a:r>
            <a:r>
              <a:rPr lang="en-GB" dirty="0" err="1" smtClean="0"/>
              <a:t>cb,this</a:t>
            </a:r>
            <a:r>
              <a:rPr lang="en-GB" dirty="0"/>
              <a:t>);</a:t>
            </a:r>
          </a:p>
          <a:p>
            <a:r>
              <a:rPr lang="en-GB" dirty="0"/>
              <a:t>  ...</a:t>
            </a:r>
          </a:p>
          <a:p>
            <a:r>
              <a:rPr lang="en-GB" dirty="0"/>
              <a:t> </a:t>
            </a:r>
            <a:r>
              <a:rPr lang="en-US" dirty="0" smtClean="0"/>
              <a:t>}</a:t>
            </a:r>
            <a:endParaRPr lang="en-US" dirty="0"/>
          </a:p>
          <a:p>
            <a:r>
              <a:rPr lang="en-GB" dirty="0" smtClean="0"/>
              <a:t> void </a:t>
            </a:r>
            <a:r>
              <a:rPr lang="en-GB" dirty="0"/>
              <a:t>cb(const cci::cci_param_write_event&lt;int&gt; &amp; ev);</a:t>
            </a:r>
            <a:endParaRPr lang="en-US" dirty="0"/>
          </a:p>
          <a:p>
            <a:r>
              <a:rPr lang="is-IS" dirty="0" smtClean="0"/>
              <a:t>...</a:t>
            </a:r>
            <a:endParaRPr lang="is-IS" dirty="0"/>
          </a:p>
        </p:txBody>
      </p:sp>
      <p:sp>
        <p:nvSpPr>
          <p:cNvPr id="9" name="Rectangle 8"/>
          <p:cNvSpPr/>
          <p:nvPr/>
        </p:nvSpPr>
        <p:spPr bwMode="auto">
          <a:xfrm>
            <a:off x="426720" y="2494926"/>
            <a:ext cx="7474566" cy="432184"/>
          </a:xfrm>
          <a:prstGeom prst="rect">
            <a:avLst/>
          </a:prstGeom>
          <a:solidFill>
            <a:srgbClr val="FFFF00">
              <a:alpha val="29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z="2000" dirty="0">
              <a:latin typeface="Arial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609600" y="3975691"/>
            <a:ext cx="11301984" cy="510965"/>
          </a:xfrm>
          <a:prstGeom prst="rect">
            <a:avLst/>
          </a:prstGeom>
          <a:solidFill>
            <a:srgbClr val="FFFF00">
              <a:alpha val="29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z="2000" dirty="0">
              <a:latin typeface="Arial" charset="0"/>
            </a:endParaRPr>
          </a:p>
        </p:txBody>
      </p:sp>
      <p:sp>
        <p:nvSpPr>
          <p:cNvPr id="7" name="AutoShape 5157"/>
          <p:cNvSpPr>
            <a:spLocks noChangeArrowheads="1"/>
          </p:cNvSpPr>
          <p:nvPr/>
        </p:nvSpPr>
        <p:spPr bwMode="auto">
          <a:xfrm>
            <a:off x="5205126" y="4418474"/>
            <a:ext cx="5720333" cy="461665"/>
          </a:xfrm>
          <a:prstGeom prst="rect">
            <a:avLst/>
          </a:prstGeom>
          <a:ln>
            <a:solidFill>
              <a:srgbClr val="1E2A5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/>
              <a:t>Post-</a:t>
            </a:r>
            <a:r>
              <a:rPr lang="en-US" sz="2400" dirty="0" smtClean="0"/>
              <a:t>write </a:t>
            </a:r>
            <a:r>
              <a:rPr lang="en-US" sz="2400" dirty="0"/>
              <a:t>callback registered in constructor  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426720" y="5120264"/>
            <a:ext cx="9703117" cy="462118"/>
          </a:xfrm>
          <a:prstGeom prst="rect">
            <a:avLst/>
          </a:prstGeom>
          <a:solidFill>
            <a:srgbClr val="FFFF00">
              <a:alpha val="29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z="2000" dirty="0">
              <a:latin typeface="Arial" charset="0"/>
            </a:endParaRPr>
          </a:p>
        </p:txBody>
      </p:sp>
      <p:sp>
        <p:nvSpPr>
          <p:cNvPr id="8" name="AutoShape 5157"/>
          <p:cNvSpPr>
            <a:spLocks noChangeArrowheads="1"/>
          </p:cNvSpPr>
          <p:nvPr/>
        </p:nvSpPr>
        <p:spPr bwMode="auto">
          <a:xfrm>
            <a:off x="5454777" y="5513747"/>
            <a:ext cx="4893018" cy="830997"/>
          </a:xfrm>
          <a:prstGeom prst="rect">
            <a:avLst/>
          </a:prstGeom>
          <a:ln>
            <a:solidFill>
              <a:srgbClr val="1E2A5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/>
              <a:t>Post-write c</a:t>
            </a:r>
            <a:r>
              <a:rPr lang="en-US" sz="2400" dirty="0"/>
              <a:t>allback function with the write event as parameter</a:t>
            </a:r>
          </a:p>
        </p:txBody>
      </p:sp>
      <p:sp>
        <p:nvSpPr>
          <p:cNvPr id="6" name="AutoShape 5157"/>
          <p:cNvSpPr>
            <a:spLocks noChangeArrowheads="1"/>
          </p:cNvSpPr>
          <p:nvPr/>
        </p:nvSpPr>
        <p:spPr bwMode="auto">
          <a:xfrm>
            <a:off x="7558468" y="2099111"/>
            <a:ext cx="2792540" cy="461665"/>
          </a:xfrm>
          <a:prstGeom prst="rect">
            <a:avLst/>
          </a:prstGeom>
          <a:solidFill>
            <a:schemeClr val="bg1"/>
          </a:solidFill>
          <a:ln>
            <a:solidFill>
              <a:srgbClr val="1E2A5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/>
              <a:t>Callback handle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10/4/2017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© Accellera Systems Initiative</a:t>
            </a:r>
            <a:endParaRPr lang="en-US" dirty="0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06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7" grpId="0" animBg="1"/>
      <p:bldP spid="11" grpId="0" animBg="1"/>
      <p:bldP spid="8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GB" sz="4400" dirty="0"/>
              <a:t>Callback Events</a:t>
            </a:r>
            <a:endParaRPr lang="en-US" sz="4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11CC12-8E9A-49BF-AC1E-0475F8BB5EF0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177047" y="1447802"/>
            <a:ext cx="9435830" cy="4648199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sz="2800" dirty="0"/>
              <a:t>Callback </a:t>
            </a:r>
            <a:r>
              <a:rPr lang="en-US" sz="2800" dirty="0">
                <a:latin typeface="Courier New" panose="02070309020205020404" pitchFamily="49" charset="0"/>
                <a:ea typeface="Courier New" charset="0"/>
                <a:cs typeface="Courier New" panose="02070309020205020404" pitchFamily="49" charset="0"/>
              </a:rPr>
              <a:t>pre_write</a:t>
            </a:r>
            <a:r>
              <a:rPr lang="en-US" sz="2800" dirty="0"/>
              <a:t> and </a:t>
            </a:r>
            <a:r>
              <a:rPr lang="en-US" sz="2800" dirty="0">
                <a:latin typeface="Courier New" panose="02070309020205020404" pitchFamily="49" charset="0"/>
                <a:ea typeface="Courier New" charset="0"/>
                <a:cs typeface="Courier New" panose="02070309020205020404" pitchFamily="49" charset="0"/>
              </a:rPr>
              <a:t>post_write</a:t>
            </a:r>
            <a:r>
              <a:rPr lang="en-US" sz="2800" dirty="0"/>
              <a:t> event:</a:t>
            </a:r>
          </a:p>
          <a:p>
            <a:pPr lvl="1" fontAlgn="auto">
              <a:spcAft>
                <a:spcPts val="0"/>
              </a:spcAft>
            </a:pPr>
            <a:r>
              <a:rPr lang="en-US" sz="2400" dirty="0"/>
              <a:t>Contains an untyped parameter handle, the old value, </a:t>
            </a:r>
            <a:br>
              <a:rPr lang="en-US" sz="2400" dirty="0"/>
            </a:br>
            <a:r>
              <a:rPr lang="en-US" sz="2400" dirty="0"/>
              <a:t>new value and the </a:t>
            </a:r>
            <a:r>
              <a:rPr lang="en-US" sz="2400" dirty="0" smtClean="0"/>
              <a:t>originator</a:t>
            </a:r>
            <a:endParaRPr lang="en-US" sz="2400" dirty="0"/>
          </a:p>
          <a:p>
            <a:pPr fontAlgn="auto">
              <a:spcAft>
                <a:spcPts val="0"/>
              </a:spcAft>
            </a:pPr>
            <a:r>
              <a:rPr lang="en-US" sz="2800" dirty="0"/>
              <a:t>Callback </a:t>
            </a:r>
            <a:r>
              <a:rPr lang="en-US" sz="2800" dirty="0">
                <a:latin typeface="Courier New" panose="02070309020205020404" pitchFamily="49" charset="0"/>
                <a:ea typeface="Courier New" charset="0"/>
                <a:cs typeface="Courier New" panose="02070309020205020404" pitchFamily="49" charset="0"/>
              </a:rPr>
              <a:t>pre_read</a:t>
            </a:r>
            <a:r>
              <a:rPr lang="en-US" sz="2800" dirty="0"/>
              <a:t> and </a:t>
            </a:r>
            <a:r>
              <a:rPr lang="en-US" sz="2800" dirty="0">
                <a:latin typeface="Courier New" panose="02070309020205020404" pitchFamily="49" charset="0"/>
                <a:ea typeface="Courier New" charset="0"/>
                <a:cs typeface="Courier New" panose="02070309020205020404" pitchFamily="49" charset="0"/>
              </a:rPr>
              <a:t>post_read</a:t>
            </a:r>
            <a:r>
              <a:rPr lang="en-US" sz="2800" dirty="0"/>
              <a:t> event:</a:t>
            </a:r>
          </a:p>
          <a:p>
            <a:pPr lvl="1" fontAlgn="auto">
              <a:spcAft>
                <a:spcPts val="0"/>
              </a:spcAft>
            </a:pPr>
            <a:r>
              <a:rPr lang="en-US" sz="2400" dirty="0"/>
              <a:t>Contains an untyped parameter handle, the value and</a:t>
            </a:r>
            <a:br>
              <a:rPr lang="en-US" sz="2400" dirty="0"/>
            </a:br>
            <a:r>
              <a:rPr lang="en-US" sz="2400" dirty="0"/>
              <a:t>the </a:t>
            </a:r>
            <a:r>
              <a:rPr lang="en-US" sz="2400" dirty="0" smtClean="0"/>
              <a:t>originator</a:t>
            </a:r>
            <a:endParaRPr lang="en-US" sz="2400" dirty="0"/>
          </a:p>
          <a:p>
            <a:pPr fontAlgn="auto">
              <a:spcAft>
                <a:spcPts val="0"/>
              </a:spcAft>
            </a:pPr>
            <a:r>
              <a:rPr lang="en-US" sz="2800" dirty="0"/>
              <a:t>Callback </a:t>
            </a:r>
            <a:r>
              <a:rPr lang="en-US" sz="2800" dirty="0">
                <a:latin typeface="Courier New" panose="02070309020205020404" pitchFamily="49" charset="0"/>
                <a:ea typeface="Courier New" charset="0"/>
                <a:cs typeface="Courier New" panose="02070309020205020404" pitchFamily="49" charset="0"/>
              </a:rPr>
              <a:t>create_param</a:t>
            </a:r>
            <a:r>
              <a:rPr lang="en-US" sz="2800" dirty="0"/>
              <a:t> and </a:t>
            </a:r>
            <a:r>
              <a:rPr lang="en-US" sz="2800" dirty="0">
                <a:latin typeface="Courier New" panose="02070309020205020404" pitchFamily="49" charset="0"/>
                <a:ea typeface="Courier New" charset="0"/>
                <a:cs typeface="Courier New" panose="02070309020205020404" pitchFamily="49" charset="0"/>
              </a:rPr>
              <a:t>destroy_param</a:t>
            </a:r>
            <a:r>
              <a:rPr lang="en-US" sz="2800" dirty="0"/>
              <a:t> event:</a:t>
            </a:r>
          </a:p>
          <a:p>
            <a:pPr lvl="1" fontAlgn="auto">
              <a:spcAft>
                <a:spcPts val="0"/>
              </a:spcAft>
            </a:pPr>
            <a:r>
              <a:rPr lang="en-US" sz="2400" dirty="0"/>
              <a:t>Contains the untyped parameter handle</a:t>
            </a:r>
          </a:p>
          <a:p>
            <a:pPr fontAlgn="auto">
              <a:spcAft>
                <a:spcPts val="0"/>
              </a:spcAft>
            </a:pPr>
            <a:r>
              <a:rPr lang="en-US" sz="2800" dirty="0"/>
              <a:t>Support for lambdas/function objects/</a:t>
            </a:r>
            <a:r>
              <a:rPr lang="en-US" sz="2800" dirty="0">
                <a:latin typeface="Courier New" panose="02070309020205020404" pitchFamily="49" charset="0"/>
                <a:ea typeface="Courier New" charset="0"/>
                <a:cs typeface="Courier New" panose="02070309020205020404" pitchFamily="49" charset="0"/>
              </a:rPr>
              <a:t>sc_bind</a:t>
            </a:r>
            <a:r>
              <a:rPr lang="en-US" sz="2800" dirty="0"/>
              <a:t> allows customization for different signatures and stateful callbacks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10/4/2017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© Accellera Systems Initiative</a:t>
            </a:r>
            <a:endParaRPr lang="en-US" dirty="0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8012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sz="4400" dirty="0"/>
              <a:t>Custom types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11CC12-8E9A-49BF-AC1E-0475F8BB5EF0}" type="slidenum">
              <a:rPr lang="en-US" smtClean="0"/>
              <a:pPr>
                <a:defRPr/>
              </a:pPr>
              <a:t>26</a:t>
            </a:fld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284051" y="1417638"/>
            <a:ext cx="9630383" cy="4648199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sz="2800" dirty="0"/>
              <a:t>Support for legacy parameter implementation is done via the </a:t>
            </a:r>
            <a:r>
              <a:rPr lang="en-US" sz="2800" dirty="0" err="1">
                <a:latin typeface="Courier New" panose="02070309020205020404" pitchFamily="49" charset="0"/>
                <a:ea typeface="Courier New" charset="0"/>
                <a:cs typeface="Courier New" panose="02070309020205020404" pitchFamily="49" charset="0"/>
              </a:rPr>
              <a:t>cci_param_if</a:t>
            </a:r>
            <a:r>
              <a:rPr lang="en-US" sz="2800" dirty="0"/>
              <a:t> </a:t>
            </a:r>
            <a:r>
              <a:rPr lang="en-US" sz="2800" dirty="0" smtClean="0"/>
              <a:t>interface</a:t>
            </a:r>
            <a:endParaRPr lang="en-US" sz="2800" dirty="0"/>
          </a:p>
          <a:p>
            <a:pPr lvl="1" fontAlgn="auto">
              <a:spcAft>
                <a:spcPts val="0"/>
              </a:spcAft>
            </a:pPr>
            <a:r>
              <a:rPr lang="en-US" sz="2400" dirty="0"/>
              <a:t>Explicit registration with the broker is required</a:t>
            </a:r>
          </a:p>
          <a:p>
            <a:pPr fontAlgn="auto">
              <a:spcAft>
                <a:spcPts val="0"/>
              </a:spcAft>
            </a:pPr>
            <a:endParaRPr lang="en-US" sz="2800" dirty="0" smtClean="0">
              <a:latin typeface="Courier New" panose="02070309020205020404" pitchFamily="49" charset="0"/>
              <a:ea typeface="Courier New" charset="0"/>
              <a:cs typeface="Courier New" panose="02070309020205020404" pitchFamily="49" charset="0"/>
            </a:endParaRPr>
          </a:p>
          <a:p>
            <a:pPr fontAlgn="auto">
              <a:spcAft>
                <a:spcPts val="0"/>
              </a:spcAft>
            </a:pPr>
            <a:r>
              <a:rPr lang="en-US" sz="2800" dirty="0" err="1" smtClean="0">
                <a:latin typeface="Courier New" panose="02070309020205020404" pitchFamily="49" charset="0"/>
                <a:ea typeface="Courier New" charset="0"/>
                <a:cs typeface="Courier New" panose="02070309020205020404" pitchFamily="49" charset="0"/>
              </a:rPr>
              <a:t>cci_value</a:t>
            </a:r>
            <a:r>
              <a:rPr lang="en-US" sz="2800" dirty="0" smtClean="0"/>
              <a:t> </a:t>
            </a:r>
            <a:r>
              <a:rPr lang="en-US" sz="2800" dirty="0"/>
              <a:t>provides an extensible infrastructure to add packing/unpacking support for custom C++ datatypes.</a:t>
            </a:r>
          </a:p>
          <a:p>
            <a:pPr fontAlgn="auto">
              <a:spcAft>
                <a:spcPts val="0"/>
              </a:spcAft>
            </a:pPr>
            <a:endParaRPr lang="en-US" sz="2800" dirty="0" smtClean="0"/>
          </a:p>
          <a:p>
            <a:pPr fontAlgn="auto">
              <a:spcAft>
                <a:spcPts val="0"/>
              </a:spcAft>
            </a:pPr>
            <a:r>
              <a:rPr lang="en-US" sz="2800" dirty="0" smtClean="0"/>
              <a:t>When </a:t>
            </a:r>
            <a:r>
              <a:rPr lang="en-US" sz="2800" dirty="0"/>
              <a:t>a custom C++ data type is extended with </a:t>
            </a:r>
            <a:r>
              <a:rPr lang="en-US" sz="2800" dirty="0">
                <a:latin typeface="Courier New" panose="02070309020205020404" pitchFamily="49" charset="0"/>
                <a:ea typeface="Courier New" charset="0"/>
                <a:cs typeface="Courier New" panose="02070309020205020404" pitchFamily="49" charset="0"/>
              </a:rPr>
              <a:t>cci_value</a:t>
            </a:r>
            <a:r>
              <a:rPr lang="en-US" sz="2800" dirty="0"/>
              <a:t> support, it can be transparently used with </a:t>
            </a:r>
            <a:r>
              <a:rPr lang="en-US" sz="2800" dirty="0">
                <a:latin typeface="Courier New" panose="02070309020205020404" pitchFamily="49" charset="0"/>
                <a:ea typeface="Courier New" charset="0"/>
                <a:cs typeface="Courier New" panose="02070309020205020404" pitchFamily="49" charset="0"/>
              </a:rPr>
              <a:t>cci_param</a:t>
            </a:r>
            <a:endParaRPr lang="en-US" sz="2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10/4/2017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© Accellera Systems Initiative</a:t>
            </a:r>
            <a:endParaRPr lang="en-US" dirty="0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3581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sz="4400" dirty="0"/>
              <a:t>Summary Usage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4E6398-36DC-46F3-B9E2-EE7C9CC8F516}" type="slidenum">
              <a:rPr lang="en-US" altLang="en-US" smtClean="0"/>
              <a:pPr>
                <a:defRPr/>
              </a:pPr>
              <a:t>27</a:t>
            </a:fld>
            <a:endParaRPr lang="en-US" altLang="en-US" dirty="0"/>
          </a:p>
        </p:txBody>
      </p:sp>
      <p:sp>
        <p:nvSpPr>
          <p:cNvPr id="11" name="TextBox 10"/>
          <p:cNvSpPr txBox="1"/>
          <p:nvPr/>
        </p:nvSpPr>
        <p:spPr bwMode="blackWhite">
          <a:xfrm>
            <a:off x="609600" y="2177851"/>
            <a:ext cx="4023858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rtlCol="0">
            <a:spAutoFit/>
          </a:bodyPr>
          <a:lstStyle/>
          <a:p>
            <a:r>
              <a:rPr lang="en-US" sz="2800" dirty="0"/>
              <a:t>The typical modeler will </a:t>
            </a:r>
            <a:br>
              <a:rPr lang="en-US" sz="2800" dirty="0"/>
            </a:br>
            <a:r>
              <a:rPr lang="en-US" sz="2800" dirty="0"/>
              <a:t>use only a limited</a:t>
            </a:r>
            <a:br>
              <a:rPr lang="en-US" sz="2800" dirty="0"/>
            </a:br>
            <a:r>
              <a:rPr lang="en-US" sz="2800" dirty="0"/>
              <a:t>subset of the </a:t>
            </a:r>
            <a:br>
              <a:rPr lang="en-US" sz="2800" dirty="0"/>
            </a:br>
            <a:r>
              <a:rPr lang="en-US" sz="2800" dirty="0"/>
              <a:t>standard on </a:t>
            </a:r>
            <a:br>
              <a:rPr lang="en-US" sz="2800" dirty="0"/>
            </a:br>
            <a:r>
              <a:rPr lang="en-US" sz="2800" dirty="0"/>
              <a:t>a routine </a:t>
            </a:r>
            <a:br>
              <a:rPr lang="en-US" sz="2800" dirty="0"/>
            </a:br>
            <a:r>
              <a:rPr lang="en-US" sz="2800" dirty="0"/>
              <a:t>basis.</a:t>
            </a: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585365584"/>
              </p:ext>
            </p:extLst>
          </p:nvPr>
        </p:nvGraphicFramePr>
        <p:xfrm>
          <a:off x="3214688" y="1448596"/>
          <a:ext cx="6538912" cy="48767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10/4/2017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© Accellera Systems Initiative</a:t>
            </a:r>
            <a:endParaRPr lang="en-US" dirty="0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5929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/>
          <p:cNvSpPr/>
          <p:nvPr/>
        </p:nvSpPr>
        <p:spPr>
          <a:xfrm>
            <a:off x="1105654" y="1417638"/>
            <a:ext cx="10055292" cy="4815203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sz="4400" dirty="0"/>
              <a:t>Config, Control, Inspection WG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10/4/2017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© Accellera Systems Initiative</a:t>
            </a:r>
            <a:endParaRPr lang="en-US" dirty="0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11CC12-8E9A-49BF-AC1E-0475F8BB5EF0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grpSp>
        <p:nvGrpSpPr>
          <p:cNvPr id="36" name="Group 35"/>
          <p:cNvGrpSpPr/>
          <p:nvPr/>
        </p:nvGrpSpPr>
        <p:grpSpPr>
          <a:xfrm>
            <a:off x="0" y="3222642"/>
            <a:ext cx="3162825" cy="2751138"/>
            <a:chOff x="76639" y="3525487"/>
            <a:chExt cx="3162825" cy="2751138"/>
          </a:xfrm>
        </p:grpSpPr>
        <p:sp>
          <p:nvSpPr>
            <p:cNvPr id="9" name="Rounded Rectangle 8"/>
            <p:cNvSpPr/>
            <p:nvPr/>
          </p:nvSpPr>
          <p:spPr bwMode="auto">
            <a:xfrm>
              <a:off x="1225897" y="3525487"/>
              <a:ext cx="2013567" cy="2747528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 cap="flat" cmpd="sng" algn="ctr">
              <a:solidFill>
                <a:srgbClr val="7030A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eaLnBrk="1" hangingPunct="1"/>
              <a:endParaRPr lang="en-US" sz="2000" dirty="0">
                <a:latin typeface="Arial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76639" y="5260962"/>
              <a:ext cx="1067921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lang="en-US" sz="2000" b="1" dirty="0" smtClean="0">
                  <a:solidFill>
                    <a:srgbClr val="7030A0"/>
                  </a:solidFill>
                </a:rPr>
                <a:t>Public</a:t>
              </a:r>
              <a:br>
                <a:rPr lang="en-US" sz="2000" b="1" dirty="0" smtClean="0">
                  <a:solidFill>
                    <a:srgbClr val="7030A0"/>
                  </a:solidFill>
                </a:rPr>
              </a:br>
              <a:r>
                <a:rPr lang="en-US" sz="2000" b="1" dirty="0" smtClean="0">
                  <a:solidFill>
                    <a:srgbClr val="7030A0"/>
                  </a:solidFill>
                </a:rPr>
                <a:t>Review</a:t>
              </a:r>
              <a:br>
                <a:rPr lang="en-US" sz="2000" b="1" dirty="0" smtClean="0">
                  <a:solidFill>
                    <a:srgbClr val="7030A0"/>
                  </a:solidFill>
                </a:rPr>
              </a:br>
              <a:r>
                <a:rPr lang="en-US" sz="2000" b="1" dirty="0" smtClean="0">
                  <a:solidFill>
                    <a:srgbClr val="7030A0"/>
                  </a:solidFill>
                </a:rPr>
                <a:t>Draft</a:t>
              </a:r>
              <a:endParaRPr lang="en-US" sz="2000" b="1" dirty="0">
                <a:solidFill>
                  <a:srgbClr val="7030A0"/>
                </a:solidFill>
              </a:endParaRPr>
            </a:p>
          </p:txBody>
        </p:sp>
        <p:cxnSp>
          <p:nvCxnSpPr>
            <p:cNvPr id="11" name="Straight Arrow Connector 10"/>
            <p:cNvCxnSpPr/>
            <p:nvPr/>
          </p:nvCxnSpPr>
          <p:spPr bwMode="auto">
            <a:xfrm flipV="1">
              <a:off x="537980" y="4870061"/>
              <a:ext cx="581130" cy="415497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rgbClr val="7030A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pSp>
        <p:nvGrpSpPr>
          <p:cNvPr id="32" name="Group 31"/>
          <p:cNvGrpSpPr/>
          <p:nvPr/>
        </p:nvGrpSpPr>
        <p:grpSpPr>
          <a:xfrm>
            <a:off x="1086310" y="1432299"/>
            <a:ext cx="9806678" cy="4402554"/>
            <a:chOff x="1605034" y="1299359"/>
            <a:chExt cx="9806678" cy="4945436"/>
          </a:xfrm>
        </p:grpSpPr>
        <p:sp>
          <p:nvSpPr>
            <p:cNvPr id="3" name="TextBox 2"/>
            <p:cNvSpPr txBox="1"/>
            <p:nvPr/>
          </p:nvSpPr>
          <p:spPr>
            <a:xfrm>
              <a:off x="1761391" y="1749694"/>
              <a:ext cx="1972251" cy="1086265"/>
            </a:xfrm>
            <a:prstGeom prst="rect">
              <a:avLst/>
            </a:prstGeom>
            <a:solidFill>
              <a:schemeClr val="accent6"/>
            </a:solidFill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en-GB" sz="2000" b="1" dirty="0" smtClean="0">
                  <a:solidFill>
                    <a:schemeClr val="bg1"/>
                  </a:solidFill>
                </a:rPr>
                <a:t>System debug</a:t>
              </a:r>
              <a:endParaRPr lang="en-GB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232894" y="1743738"/>
              <a:ext cx="1972251" cy="1086265"/>
            </a:xfrm>
            <a:prstGeom prst="rect">
              <a:avLst/>
            </a:prstGeom>
            <a:solidFill>
              <a:schemeClr val="accent6"/>
            </a:solidFill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en-GB" sz="2000" b="1" dirty="0" smtClean="0">
                  <a:solidFill>
                    <a:schemeClr val="bg1"/>
                  </a:solidFill>
                </a:rPr>
                <a:t>Analysis</a:t>
              </a:r>
              <a:endParaRPr lang="en-GB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772589" y="1743739"/>
              <a:ext cx="1972251" cy="1086265"/>
            </a:xfrm>
            <a:prstGeom prst="rect">
              <a:avLst/>
            </a:prstGeom>
            <a:solidFill>
              <a:schemeClr val="accent6"/>
            </a:solidFill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en-GB" sz="2000" b="1" dirty="0" smtClean="0">
                  <a:solidFill>
                    <a:schemeClr val="bg1"/>
                  </a:solidFill>
                </a:rPr>
                <a:t>Authoring</a:t>
              </a:r>
              <a:endParaRPr lang="en-GB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9312284" y="1743740"/>
              <a:ext cx="1972251" cy="1086265"/>
            </a:xfrm>
            <a:prstGeom prst="rect">
              <a:avLst/>
            </a:prstGeom>
            <a:solidFill>
              <a:schemeClr val="accent6"/>
            </a:solidFill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en-GB" sz="2000" b="1" dirty="0" smtClean="0">
                  <a:solidFill>
                    <a:schemeClr val="bg1"/>
                  </a:solidFill>
                </a:rPr>
                <a:t>Checkpoint, Reverse simulation</a:t>
              </a:r>
              <a:endParaRPr lang="en-GB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5571746" y="1299359"/>
              <a:ext cx="208595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000" b="1" i="1" dirty="0" smtClean="0">
                  <a:solidFill>
                    <a:schemeClr val="accent6"/>
                  </a:solidFill>
                </a:rPr>
                <a:t>Tool Use Cases</a:t>
              </a:r>
              <a:endParaRPr lang="en-GB" sz="2000" b="1" i="1" dirty="0">
                <a:solidFill>
                  <a:schemeClr val="accent6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758452" y="3416480"/>
              <a:ext cx="1618683" cy="1086265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en-GB" sz="2000" b="1" dirty="0" smtClean="0">
                  <a:solidFill>
                    <a:schemeClr val="bg1"/>
                  </a:solidFill>
                </a:rPr>
                <a:t>Parameters</a:t>
              </a:r>
              <a:endParaRPr lang="en-GB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723594" y="3416480"/>
              <a:ext cx="1618683" cy="1086265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en-GB" sz="2000" b="1" dirty="0" smtClean="0">
                  <a:solidFill>
                    <a:schemeClr val="bg1"/>
                  </a:solidFill>
                </a:rPr>
                <a:t>Registers</a:t>
              </a:r>
              <a:endParaRPr lang="en-GB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594917" y="3429000"/>
              <a:ext cx="1618683" cy="1086265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en-GB" sz="2000" b="1" dirty="0" smtClean="0">
                  <a:solidFill>
                    <a:schemeClr val="bg1"/>
                  </a:solidFill>
                </a:rPr>
                <a:t>Probes</a:t>
              </a:r>
              <a:endParaRPr lang="en-GB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502134" y="3443849"/>
              <a:ext cx="1875339" cy="1086265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en-GB" sz="2000" b="1" dirty="0" smtClean="0">
                  <a:solidFill>
                    <a:schemeClr val="bg1"/>
                  </a:solidFill>
                </a:rPr>
                <a:t>Save/Restore</a:t>
              </a:r>
              <a:endParaRPr lang="en-GB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9666008" y="3416480"/>
              <a:ext cx="1618683" cy="1086265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en-GB" sz="2000" b="1" dirty="0" smtClean="0">
                  <a:solidFill>
                    <a:schemeClr val="bg1"/>
                  </a:solidFill>
                </a:rPr>
                <a:t>Commands</a:t>
              </a:r>
              <a:endParaRPr lang="en-GB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761390" y="5101740"/>
              <a:ext cx="1857186" cy="1086265"/>
            </a:xfrm>
            <a:prstGeom prst="rect">
              <a:avLst/>
            </a:prstGeom>
            <a:solidFill>
              <a:schemeClr val="tx2"/>
            </a:solidFill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en-GB" sz="2000" b="1" dirty="0" smtClean="0">
                  <a:solidFill>
                    <a:schemeClr val="bg1"/>
                  </a:solidFill>
                </a:rPr>
                <a:t>Configuration</a:t>
              </a:r>
              <a:endParaRPr lang="en-GB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784591" y="5101740"/>
              <a:ext cx="2687554" cy="1086265"/>
            </a:xfrm>
            <a:prstGeom prst="rect">
              <a:avLst/>
            </a:prstGeom>
            <a:solidFill>
              <a:schemeClr val="tx2"/>
            </a:solidFill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en-GB" sz="2000" b="1" dirty="0" smtClean="0">
                  <a:solidFill>
                    <a:schemeClr val="bg1"/>
                  </a:solidFill>
                </a:rPr>
                <a:t>State </a:t>
              </a:r>
              <a:br>
                <a:rPr lang="en-GB" sz="2000" b="1" dirty="0" smtClean="0">
                  <a:solidFill>
                    <a:schemeClr val="bg1"/>
                  </a:solidFill>
                </a:rPr>
              </a:br>
              <a:r>
                <a:rPr lang="en-GB" sz="2000" b="1" dirty="0" smtClean="0">
                  <a:solidFill>
                    <a:schemeClr val="bg1"/>
                  </a:solidFill>
                </a:rPr>
                <a:t>(registers, variables)</a:t>
              </a:r>
              <a:endParaRPr lang="en-GB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638160" y="5101740"/>
              <a:ext cx="2531763" cy="1086265"/>
            </a:xfrm>
            <a:prstGeom prst="rect">
              <a:avLst/>
            </a:prstGeom>
            <a:solidFill>
              <a:schemeClr val="tx2"/>
            </a:solidFill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en-GB" sz="2000" b="1" dirty="0" smtClean="0">
                  <a:solidFill>
                    <a:schemeClr val="bg1"/>
                  </a:solidFill>
                </a:rPr>
                <a:t>Data (performance, </a:t>
              </a:r>
              <a:r>
                <a:rPr lang="en-GB" sz="2000" b="1" dirty="0" err="1" smtClean="0">
                  <a:solidFill>
                    <a:schemeClr val="bg1"/>
                  </a:solidFill>
                </a:rPr>
                <a:t>power,stats</a:t>
              </a:r>
              <a:r>
                <a:rPr lang="en-GB" sz="2000" b="1" dirty="0" smtClean="0">
                  <a:solidFill>
                    <a:schemeClr val="bg1"/>
                  </a:solidFill>
                </a:rPr>
                <a:t>)</a:t>
              </a:r>
              <a:endParaRPr lang="en-GB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9312284" y="5106213"/>
              <a:ext cx="1972252" cy="1086265"/>
            </a:xfrm>
            <a:prstGeom prst="rect">
              <a:avLst/>
            </a:prstGeom>
            <a:solidFill>
              <a:schemeClr val="tx2"/>
            </a:solidFill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en-GB" sz="2000" b="1" dirty="0" smtClean="0">
                  <a:solidFill>
                    <a:schemeClr val="bg1"/>
                  </a:solidFill>
                </a:rPr>
                <a:t>Built-in debug functionality</a:t>
              </a:r>
              <a:endParaRPr lang="en-GB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616090" y="1674428"/>
              <a:ext cx="9795622" cy="1260973"/>
            </a:xfrm>
            <a:prstGeom prst="rect">
              <a:avLst/>
            </a:prstGeom>
            <a:noFill/>
            <a:ln w="12700">
              <a:solidFill>
                <a:srgbClr val="385D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605034" y="3329125"/>
              <a:ext cx="9795622" cy="1260973"/>
            </a:xfrm>
            <a:prstGeom prst="rect">
              <a:avLst/>
            </a:prstGeom>
            <a:noFill/>
            <a:ln w="12700">
              <a:solidFill>
                <a:srgbClr val="385D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1607074" y="4983822"/>
              <a:ext cx="9795622" cy="1260973"/>
            </a:xfrm>
            <a:prstGeom prst="rect">
              <a:avLst/>
            </a:prstGeom>
            <a:noFill/>
            <a:ln w="12700">
              <a:solidFill>
                <a:srgbClr val="385D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224926" y="2937648"/>
              <a:ext cx="257795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000" b="1" i="1" dirty="0" smtClean="0">
                  <a:solidFill>
                    <a:schemeClr val="accent3"/>
                  </a:solidFill>
                </a:rPr>
                <a:t>Standard Interfaces</a:t>
              </a:r>
              <a:endParaRPr lang="en-GB" sz="2000" b="1" i="1" dirty="0">
                <a:solidFill>
                  <a:schemeClr val="accent3"/>
                </a:solidFill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311488" y="4598636"/>
              <a:ext cx="240482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000" b="1" i="1" dirty="0" smtClean="0">
                  <a:solidFill>
                    <a:schemeClr val="tx2"/>
                  </a:solidFill>
                </a:rPr>
                <a:t>Model Information</a:t>
              </a:r>
              <a:endParaRPr lang="en-GB" sz="2000" b="1" i="1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2241" y="1766195"/>
            <a:ext cx="1181734" cy="1490756"/>
            <a:chOff x="2241" y="1766195"/>
            <a:chExt cx="1181734" cy="1490756"/>
          </a:xfrm>
        </p:grpSpPr>
        <p:sp>
          <p:nvSpPr>
            <p:cNvPr id="13" name="TextBox 12"/>
            <p:cNvSpPr txBox="1"/>
            <p:nvPr/>
          </p:nvSpPr>
          <p:spPr>
            <a:xfrm>
              <a:off x="2241" y="1766195"/>
              <a:ext cx="1181734" cy="1015663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>
                <a:buNone/>
              </a:pPr>
              <a:r>
                <a:rPr lang="en-US" sz="2000" b="1" dirty="0" smtClean="0">
                  <a:solidFill>
                    <a:srgbClr val="0033CC"/>
                  </a:solidFill>
                </a:rPr>
                <a:t>WG is</a:t>
              </a:r>
              <a:br>
                <a:rPr lang="en-US" sz="2000" b="1" dirty="0" smtClean="0">
                  <a:solidFill>
                    <a:srgbClr val="0033CC"/>
                  </a:solidFill>
                </a:rPr>
              </a:br>
              <a:r>
                <a:rPr lang="en-US" sz="2000" b="1" dirty="0" smtClean="0">
                  <a:solidFill>
                    <a:srgbClr val="0033CC"/>
                  </a:solidFill>
                </a:rPr>
                <a:t>defining</a:t>
              </a:r>
              <a:br>
                <a:rPr lang="en-US" sz="2000" b="1" dirty="0" smtClean="0">
                  <a:solidFill>
                    <a:srgbClr val="0033CC"/>
                  </a:solidFill>
                </a:rPr>
              </a:br>
              <a:r>
                <a:rPr lang="en-US" sz="2000" b="1" dirty="0" smtClean="0">
                  <a:solidFill>
                    <a:srgbClr val="0033CC"/>
                  </a:solidFill>
                </a:rPr>
                <a:t>these</a:t>
              </a:r>
              <a:endParaRPr lang="en-US" sz="2000" b="1" dirty="0">
                <a:solidFill>
                  <a:srgbClr val="0033CC"/>
                </a:solidFill>
              </a:endParaRPr>
            </a:p>
          </p:txBody>
        </p:sp>
        <p:cxnSp>
          <p:nvCxnSpPr>
            <p:cNvPr id="34" name="Straight Arrow Connector 33"/>
            <p:cNvCxnSpPr/>
            <p:nvPr/>
          </p:nvCxnSpPr>
          <p:spPr bwMode="auto">
            <a:xfrm>
              <a:off x="594795" y="2812222"/>
              <a:ext cx="537160" cy="444729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sp>
        <p:nvSpPr>
          <p:cNvPr id="15" name="TextBox 14"/>
          <p:cNvSpPr txBox="1"/>
          <p:nvPr/>
        </p:nvSpPr>
        <p:spPr bwMode="blackWhite">
          <a:xfrm>
            <a:off x="1705545" y="5970170"/>
            <a:ext cx="8557151" cy="461665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rgbClr val="0033CC"/>
                </a:solidFill>
                <a:cs typeface="+mn-cs"/>
              </a:rPr>
              <a:t>Goal: Standardizing interfaces between models and tools</a:t>
            </a:r>
            <a:endParaRPr lang="en-US" sz="2400" b="1" dirty="0">
              <a:solidFill>
                <a:srgbClr val="0033CC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1426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GB" sz="4400" dirty="0"/>
              <a:t>Parameterizing a System</a:t>
            </a:r>
            <a:endParaRPr lang="en-US" sz="4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4E6398-36DC-46F3-B9E2-EE7C9CC8F516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1954849" y="1198656"/>
            <a:ext cx="5346300" cy="4274413"/>
            <a:chOff x="857161" y="1165033"/>
            <a:chExt cx="7314706" cy="5604657"/>
          </a:xfrm>
        </p:grpSpPr>
        <p:sp>
          <p:nvSpPr>
            <p:cNvPr id="7" name="TextBox 6"/>
            <p:cNvSpPr txBox="1"/>
            <p:nvPr/>
          </p:nvSpPr>
          <p:spPr>
            <a:xfrm>
              <a:off x="2987824" y="6021289"/>
              <a:ext cx="3877712" cy="601527"/>
            </a:xfrm>
            <a:prstGeom prst="rect">
              <a:avLst/>
            </a:prstGeom>
            <a:solidFill>
              <a:schemeClr val="bg1"/>
            </a:solidFill>
            <a:effectLst>
              <a:softEdge rad="127000"/>
            </a:effectLst>
          </p:spPr>
          <p:txBody>
            <a:bodyPr wrap="none" lIns="108000" tIns="108000" rIns="108000" bIns="72000" rtlCol="0">
              <a:spAutoFit/>
            </a:bodyPr>
            <a:lstStyle/>
            <a:p>
              <a:r>
                <a:rPr lang="en-GB" dirty="0"/>
                <a:t>Peripheral subsystem IPs</a:t>
              </a: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857161" y="1165033"/>
              <a:ext cx="7314706" cy="5604657"/>
              <a:chOff x="857161" y="1165033"/>
              <a:chExt cx="7314706" cy="5604657"/>
            </a:xfrm>
          </p:grpSpPr>
          <p:sp>
            <p:nvSpPr>
              <p:cNvPr id="9" name="Rectangle 8"/>
              <p:cNvSpPr/>
              <p:nvPr/>
            </p:nvSpPr>
            <p:spPr bwMode="auto">
              <a:xfrm>
                <a:off x="6300192" y="1556792"/>
                <a:ext cx="360040" cy="3096344"/>
              </a:xfrm>
              <a:prstGeom prst="rect">
                <a:avLst/>
              </a:prstGeom>
              <a:solidFill>
                <a:srgbClr val="385D8A"/>
              </a:solidFill>
              <a:ln>
                <a:noFill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0000" tIns="46800" rIns="90000" bIns="46800" numCol="1" rtlCol="0" anchor="ctr" anchorCtr="0" compatLnSpc="1">
                <a:prstTxWarp prst="textNoShape">
                  <a:avLst/>
                </a:prstTxWarp>
              </a:bodyPr>
              <a:lstStyle/>
              <a:p>
                <a:pPr eaLnBrk="1" hangingPunct="1"/>
                <a:endParaRPr lang="en-GB" sz="2000" dirty="0">
                  <a:solidFill>
                    <a:schemeClr val="tx1"/>
                  </a:solidFill>
                  <a:latin typeface="Arial" charset="0"/>
                </a:endParaRPr>
              </a:p>
            </p:txBody>
          </p:sp>
          <p:sp>
            <p:nvSpPr>
              <p:cNvPr id="10" name="Rectangle 9"/>
              <p:cNvSpPr/>
              <p:nvPr/>
            </p:nvSpPr>
            <p:spPr bwMode="auto">
              <a:xfrm>
                <a:off x="3635896" y="2780928"/>
                <a:ext cx="2016224" cy="1656184"/>
              </a:xfrm>
              <a:prstGeom prst="rect">
                <a:avLst/>
              </a:prstGeom>
              <a:solidFill>
                <a:srgbClr val="385D8A"/>
              </a:solidFill>
              <a:ln>
                <a:noFill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0000" tIns="46800" rIns="90000" bIns="468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1" hangingPunct="1"/>
                <a:r>
                  <a:rPr lang="en-GB" sz="2000" dirty="0">
                    <a:solidFill>
                      <a:schemeClr val="bg1"/>
                    </a:solidFill>
                    <a:latin typeface="Arial" charset="0"/>
                  </a:rPr>
                  <a:t>CPUs</a:t>
                </a:r>
              </a:p>
            </p:txBody>
          </p:sp>
          <p:sp>
            <p:nvSpPr>
              <p:cNvPr id="11" name="Rectangle 10"/>
              <p:cNvSpPr/>
              <p:nvPr/>
            </p:nvSpPr>
            <p:spPr bwMode="auto">
              <a:xfrm>
                <a:off x="3491880" y="2636912"/>
                <a:ext cx="2016224" cy="1656184"/>
              </a:xfrm>
              <a:prstGeom prst="rect">
                <a:avLst/>
              </a:prstGeom>
              <a:solidFill>
                <a:srgbClr val="385D8A"/>
              </a:solidFill>
              <a:ln>
                <a:noFill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0000" tIns="46800" rIns="90000" bIns="468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1" hangingPunct="1"/>
                <a:r>
                  <a:rPr lang="en-GB" sz="2000" dirty="0">
                    <a:solidFill>
                      <a:schemeClr val="bg1"/>
                    </a:solidFill>
                    <a:latin typeface="Arial" charset="0"/>
                  </a:rPr>
                  <a:t>CPUs</a:t>
                </a:r>
              </a:p>
            </p:txBody>
          </p:sp>
          <p:sp>
            <p:nvSpPr>
              <p:cNvPr id="12" name="Rectangle 11"/>
              <p:cNvSpPr/>
              <p:nvPr/>
            </p:nvSpPr>
            <p:spPr bwMode="auto">
              <a:xfrm>
                <a:off x="3347864" y="2492896"/>
                <a:ext cx="2016224" cy="1656184"/>
              </a:xfrm>
              <a:prstGeom prst="rect">
                <a:avLst/>
              </a:prstGeom>
              <a:solidFill>
                <a:srgbClr val="385D8A"/>
              </a:solidFill>
              <a:ln>
                <a:noFill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0000" tIns="46800" rIns="90000" bIns="468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1" hangingPunct="1"/>
                <a:r>
                  <a:rPr lang="en-GB" sz="2000" dirty="0">
                    <a:solidFill>
                      <a:schemeClr val="bg1"/>
                    </a:solidFill>
                    <a:latin typeface="Arial" charset="0"/>
                  </a:rPr>
                  <a:t>CPUs</a:t>
                </a:r>
              </a:p>
            </p:txBody>
          </p:sp>
          <p:sp>
            <p:nvSpPr>
              <p:cNvPr id="13" name="Rectangle 12"/>
              <p:cNvSpPr/>
              <p:nvPr/>
            </p:nvSpPr>
            <p:spPr bwMode="auto">
              <a:xfrm>
                <a:off x="3203848" y="2348880"/>
                <a:ext cx="2016224" cy="1656184"/>
              </a:xfrm>
              <a:prstGeom prst="rect">
                <a:avLst/>
              </a:prstGeom>
              <a:solidFill>
                <a:srgbClr val="385D8A"/>
              </a:solidFill>
              <a:ln>
                <a:noFill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0000" tIns="46800" rIns="90000" bIns="468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1" hangingPunct="1"/>
                <a:r>
                  <a:rPr lang="en-GB" sz="2000" dirty="0">
                    <a:solidFill>
                      <a:schemeClr val="bg1"/>
                    </a:solidFill>
                    <a:latin typeface="Arial" charset="0"/>
                  </a:rPr>
                  <a:t>CPUs</a:t>
                </a: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 rot="16200000">
                <a:off x="-803957" y="3038978"/>
                <a:ext cx="3743332" cy="4210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400" dirty="0"/>
                  <a:t>System IPs - DMA, PLL, Power</a:t>
                </a: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 rot="5400000">
                <a:off x="5713083" y="3118504"/>
                <a:ext cx="4412256" cy="50531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dirty="0"/>
                  <a:t>Accelerator &amp; co-processor IPs</a:t>
                </a:r>
              </a:p>
            </p:txBody>
          </p:sp>
          <p:grpSp>
            <p:nvGrpSpPr>
              <p:cNvPr id="16" name="Group 15"/>
              <p:cNvGrpSpPr/>
              <p:nvPr/>
            </p:nvGrpSpPr>
            <p:grpSpPr>
              <a:xfrm>
                <a:off x="1403648" y="1556792"/>
                <a:ext cx="1368152" cy="3096344"/>
                <a:chOff x="1403648" y="1556792"/>
                <a:chExt cx="1368152" cy="3096344"/>
              </a:xfrm>
            </p:grpSpPr>
            <p:sp>
              <p:nvSpPr>
                <p:cNvPr id="43" name="Rectangle 42"/>
                <p:cNvSpPr/>
                <p:nvPr/>
              </p:nvSpPr>
              <p:spPr bwMode="auto">
                <a:xfrm flipV="1">
                  <a:off x="2411760" y="1556792"/>
                  <a:ext cx="360040" cy="3096344"/>
                </a:xfrm>
                <a:prstGeom prst="rect">
                  <a:avLst/>
                </a:prstGeom>
                <a:solidFill>
                  <a:srgbClr val="385D8A"/>
                </a:solidFill>
                <a:ln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0000" tIns="46800" rIns="90000" bIns="4680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eaLnBrk="1" hangingPunct="1"/>
                  <a:endParaRPr lang="en-GB" sz="2000" dirty="0">
                    <a:solidFill>
                      <a:schemeClr val="tx1"/>
                    </a:solidFill>
                    <a:latin typeface="Arial" charset="0"/>
                  </a:endParaRPr>
                </a:p>
              </p:txBody>
            </p:sp>
            <p:sp>
              <p:nvSpPr>
                <p:cNvPr id="44" name="Rectangle 43"/>
                <p:cNvSpPr/>
                <p:nvPr/>
              </p:nvSpPr>
              <p:spPr bwMode="auto">
                <a:xfrm>
                  <a:off x="1403648" y="1556792"/>
                  <a:ext cx="576064" cy="504056"/>
                </a:xfrm>
                <a:prstGeom prst="rect">
                  <a:avLst/>
                </a:prstGeom>
                <a:solidFill>
                  <a:srgbClr val="385D8A"/>
                </a:solidFill>
                <a:ln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0000" tIns="46800" rIns="90000" bIns="4680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eaLnBrk="1" hangingPunct="1"/>
                  <a:endParaRPr lang="en-GB" sz="2000" dirty="0">
                    <a:solidFill>
                      <a:schemeClr val="tx1"/>
                    </a:solidFill>
                    <a:latin typeface="Arial" charset="0"/>
                  </a:endParaRPr>
                </a:p>
              </p:txBody>
            </p:sp>
            <p:sp>
              <p:nvSpPr>
                <p:cNvPr id="45" name="Left-Right Arrow 44"/>
                <p:cNvSpPr/>
                <p:nvPr/>
              </p:nvSpPr>
              <p:spPr bwMode="auto">
                <a:xfrm>
                  <a:off x="1979712" y="1700808"/>
                  <a:ext cx="432048" cy="216024"/>
                </a:xfrm>
                <a:prstGeom prst="leftRightArrow">
                  <a:avLst/>
                </a:prstGeom>
                <a:solidFill>
                  <a:srgbClr val="E7C41C"/>
                </a:solidFill>
                <a:ln>
                  <a:noFill/>
                  <a:headEnd type="none" w="med" len="med"/>
                  <a:tailEnd type="none" w="med" len="med"/>
                </a:ln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vert="horz" wrap="none" lIns="90000" tIns="46800" rIns="90000" bIns="4680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eaLnBrk="1" hangingPunct="1"/>
                  <a:endParaRPr lang="en-GB" sz="2000" dirty="0">
                    <a:solidFill>
                      <a:schemeClr val="tx1"/>
                    </a:solidFill>
                    <a:latin typeface="Arial" charset="0"/>
                  </a:endParaRPr>
                </a:p>
              </p:txBody>
            </p:sp>
            <p:sp>
              <p:nvSpPr>
                <p:cNvPr id="46" name="Rectangle 45"/>
                <p:cNvSpPr/>
                <p:nvPr/>
              </p:nvSpPr>
              <p:spPr bwMode="auto">
                <a:xfrm>
                  <a:off x="1403648" y="2348880"/>
                  <a:ext cx="576064" cy="504056"/>
                </a:xfrm>
                <a:prstGeom prst="rect">
                  <a:avLst/>
                </a:prstGeom>
                <a:solidFill>
                  <a:srgbClr val="385D8A"/>
                </a:solidFill>
                <a:ln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0000" tIns="46800" rIns="90000" bIns="4680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eaLnBrk="1" hangingPunct="1"/>
                  <a:endParaRPr lang="en-GB" sz="2000" dirty="0">
                    <a:solidFill>
                      <a:schemeClr val="tx1"/>
                    </a:solidFill>
                    <a:latin typeface="Arial" charset="0"/>
                  </a:endParaRPr>
                </a:p>
              </p:txBody>
            </p:sp>
            <p:sp>
              <p:nvSpPr>
                <p:cNvPr id="47" name="Left-Right Arrow 46"/>
                <p:cNvSpPr/>
                <p:nvPr/>
              </p:nvSpPr>
              <p:spPr bwMode="auto">
                <a:xfrm>
                  <a:off x="1979712" y="2492896"/>
                  <a:ext cx="432048" cy="216024"/>
                </a:xfrm>
                <a:prstGeom prst="leftRightArrow">
                  <a:avLst/>
                </a:prstGeom>
                <a:solidFill>
                  <a:srgbClr val="E7C41C"/>
                </a:solidFill>
                <a:ln>
                  <a:noFill/>
                  <a:headEnd type="none" w="med" len="med"/>
                  <a:tailEnd type="none" w="med" len="med"/>
                </a:ln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vert="horz" wrap="none" lIns="90000" tIns="46800" rIns="90000" bIns="4680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eaLnBrk="1" hangingPunct="1"/>
                  <a:endParaRPr lang="en-GB" sz="2000" dirty="0">
                    <a:solidFill>
                      <a:schemeClr val="tx1"/>
                    </a:solidFill>
                    <a:latin typeface="Arial" charset="0"/>
                  </a:endParaRPr>
                </a:p>
              </p:txBody>
            </p:sp>
            <p:sp>
              <p:nvSpPr>
                <p:cNvPr id="48" name="Rectangle 47"/>
                <p:cNvSpPr/>
                <p:nvPr/>
              </p:nvSpPr>
              <p:spPr bwMode="auto">
                <a:xfrm>
                  <a:off x="1403648" y="4077072"/>
                  <a:ext cx="576064" cy="504056"/>
                </a:xfrm>
                <a:prstGeom prst="rect">
                  <a:avLst/>
                </a:prstGeom>
                <a:solidFill>
                  <a:srgbClr val="385D8A"/>
                </a:solidFill>
                <a:ln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0000" tIns="46800" rIns="90000" bIns="4680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eaLnBrk="1" hangingPunct="1"/>
                  <a:endParaRPr lang="en-GB" sz="2000" dirty="0">
                    <a:solidFill>
                      <a:schemeClr val="tx1"/>
                    </a:solidFill>
                    <a:latin typeface="Arial" charset="0"/>
                  </a:endParaRPr>
                </a:p>
              </p:txBody>
            </p:sp>
            <p:sp>
              <p:nvSpPr>
                <p:cNvPr id="49" name="Left-Right Arrow 48"/>
                <p:cNvSpPr/>
                <p:nvPr/>
              </p:nvSpPr>
              <p:spPr bwMode="auto">
                <a:xfrm>
                  <a:off x="1979712" y="4221088"/>
                  <a:ext cx="432048" cy="216024"/>
                </a:xfrm>
                <a:prstGeom prst="leftRightArrow">
                  <a:avLst/>
                </a:prstGeom>
                <a:solidFill>
                  <a:srgbClr val="E7C41C"/>
                </a:solidFill>
                <a:ln>
                  <a:noFill/>
                  <a:headEnd type="none" w="med" len="med"/>
                  <a:tailEnd type="none" w="med" len="med"/>
                </a:ln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vert="horz" wrap="none" lIns="90000" tIns="46800" rIns="90000" bIns="4680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eaLnBrk="1" hangingPunct="1"/>
                  <a:endParaRPr lang="en-GB" sz="2000" dirty="0">
                    <a:solidFill>
                      <a:schemeClr val="tx1"/>
                    </a:solidFill>
                    <a:latin typeface="Arial" charset="0"/>
                  </a:endParaRPr>
                </a:p>
              </p:txBody>
            </p:sp>
            <p:sp>
              <p:nvSpPr>
                <p:cNvPr id="50" name="Rectangle 49"/>
                <p:cNvSpPr/>
                <p:nvPr/>
              </p:nvSpPr>
              <p:spPr bwMode="auto">
                <a:xfrm>
                  <a:off x="1619672" y="3284984"/>
                  <a:ext cx="72008" cy="72008"/>
                </a:xfrm>
                <a:prstGeom prst="rect">
                  <a:avLst/>
                </a:prstGeom>
                <a:ln>
                  <a:headEnd type="none" w="med" len="med"/>
                  <a:tailEnd type="none" w="med" len="med"/>
                </a:ln>
              </p:spPr>
              <p:style>
                <a:lnRef idx="1">
                  <a:schemeClr val="accent4"/>
                </a:lnRef>
                <a:fillRef idx="3">
                  <a:schemeClr val="accent4"/>
                </a:fillRef>
                <a:effectRef idx="2">
                  <a:schemeClr val="accent4"/>
                </a:effectRef>
                <a:fontRef idx="minor">
                  <a:schemeClr val="lt1"/>
                </a:fontRef>
              </p:style>
              <p:txBody>
                <a:bodyPr vert="horz" wrap="none" lIns="90000" tIns="46800" rIns="90000" bIns="4680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eaLnBrk="1" hangingPunct="1"/>
                  <a:endParaRPr lang="en-GB" sz="2000" dirty="0">
                    <a:solidFill>
                      <a:schemeClr val="tx1"/>
                    </a:solidFill>
                    <a:latin typeface="Arial" charset="0"/>
                  </a:endParaRPr>
                </a:p>
              </p:txBody>
            </p:sp>
            <p:sp>
              <p:nvSpPr>
                <p:cNvPr id="51" name="Rectangle 50"/>
                <p:cNvSpPr/>
                <p:nvPr/>
              </p:nvSpPr>
              <p:spPr bwMode="auto">
                <a:xfrm>
                  <a:off x="1619672" y="3437384"/>
                  <a:ext cx="72008" cy="72008"/>
                </a:xfrm>
                <a:prstGeom prst="rect">
                  <a:avLst/>
                </a:prstGeom>
                <a:ln>
                  <a:headEnd type="none" w="med" len="med"/>
                  <a:tailEnd type="none" w="med" len="med"/>
                </a:ln>
              </p:spPr>
              <p:style>
                <a:lnRef idx="1">
                  <a:schemeClr val="accent4"/>
                </a:lnRef>
                <a:fillRef idx="3">
                  <a:schemeClr val="accent4"/>
                </a:fillRef>
                <a:effectRef idx="2">
                  <a:schemeClr val="accent4"/>
                </a:effectRef>
                <a:fontRef idx="minor">
                  <a:schemeClr val="lt1"/>
                </a:fontRef>
              </p:style>
              <p:txBody>
                <a:bodyPr vert="horz" wrap="none" lIns="90000" tIns="46800" rIns="90000" bIns="4680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eaLnBrk="1" hangingPunct="1"/>
                  <a:endParaRPr lang="en-GB" sz="2000" dirty="0">
                    <a:solidFill>
                      <a:schemeClr val="tx1"/>
                    </a:solidFill>
                    <a:latin typeface="Arial" charset="0"/>
                  </a:endParaRPr>
                </a:p>
              </p:txBody>
            </p:sp>
            <p:sp>
              <p:nvSpPr>
                <p:cNvPr id="52" name="Rectangle 51"/>
                <p:cNvSpPr/>
                <p:nvPr/>
              </p:nvSpPr>
              <p:spPr bwMode="auto">
                <a:xfrm>
                  <a:off x="1619672" y="3589784"/>
                  <a:ext cx="72008" cy="72008"/>
                </a:xfrm>
                <a:prstGeom prst="rect">
                  <a:avLst/>
                </a:prstGeom>
                <a:ln>
                  <a:headEnd type="none" w="med" len="med"/>
                  <a:tailEnd type="none" w="med" len="med"/>
                </a:ln>
              </p:spPr>
              <p:style>
                <a:lnRef idx="1">
                  <a:schemeClr val="accent4"/>
                </a:lnRef>
                <a:fillRef idx="3">
                  <a:schemeClr val="accent4"/>
                </a:fillRef>
                <a:effectRef idx="2">
                  <a:schemeClr val="accent4"/>
                </a:effectRef>
                <a:fontRef idx="minor">
                  <a:schemeClr val="lt1"/>
                </a:fontRef>
              </p:style>
              <p:txBody>
                <a:bodyPr vert="horz" wrap="none" lIns="90000" tIns="46800" rIns="90000" bIns="4680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eaLnBrk="1" hangingPunct="1"/>
                  <a:endParaRPr lang="en-GB" sz="2000" dirty="0">
                    <a:solidFill>
                      <a:schemeClr val="tx1"/>
                    </a:solidFill>
                    <a:latin typeface="Arial" charset="0"/>
                  </a:endParaRPr>
                </a:p>
              </p:txBody>
            </p:sp>
          </p:grpSp>
          <p:sp>
            <p:nvSpPr>
              <p:cNvPr id="17" name="Left-Right Arrow 16"/>
              <p:cNvSpPr/>
              <p:nvPr/>
            </p:nvSpPr>
            <p:spPr bwMode="auto">
              <a:xfrm>
                <a:off x="6660232" y="1700808"/>
                <a:ext cx="432048" cy="216024"/>
              </a:xfrm>
              <a:prstGeom prst="leftRightArrow">
                <a:avLst/>
              </a:prstGeom>
              <a:solidFill>
                <a:srgbClr val="E7C41C"/>
              </a:solidFill>
              <a:ln>
                <a:noFill/>
                <a:headEnd type="none" w="med" len="med"/>
                <a:tailEnd type="none" w="med" len="med"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vert="horz" wrap="none" lIns="90000" tIns="46800" rIns="90000" bIns="46800" numCol="1" rtlCol="0" anchor="ctr" anchorCtr="0" compatLnSpc="1">
                <a:prstTxWarp prst="textNoShape">
                  <a:avLst/>
                </a:prstTxWarp>
              </a:bodyPr>
              <a:lstStyle/>
              <a:p>
                <a:pPr eaLnBrk="1" hangingPunct="1"/>
                <a:endParaRPr lang="en-GB" sz="2000" dirty="0">
                  <a:solidFill>
                    <a:schemeClr val="tx1"/>
                  </a:solidFill>
                  <a:latin typeface="Arial" charset="0"/>
                </a:endParaRPr>
              </a:p>
            </p:txBody>
          </p:sp>
          <p:sp>
            <p:nvSpPr>
              <p:cNvPr id="18" name="Left-Right Arrow 17"/>
              <p:cNvSpPr/>
              <p:nvPr/>
            </p:nvSpPr>
            <p:spPr bwMode="auto">
              <a:xfrm>
                <a:off x="6660232" y="2492896"/>
                <a:ext cx="432048" cy="216024"/>
              </a:xfrm>
              <a:prstGeom prst="leftRightArrow">
                <a:avLst/>
              </a:prstGeom>
              <a:solidFill>
                <a:srgbClr val="E7C41C"/>
              </a:solidFill>
              <a:ln>
                <a:noFill/>
                <a:headEnd type="none" w="med" len="med"/>
                <a:tailEnd type="none" w="med" len="med"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vert="horz" wrap="none" lIns="90000" tIns="46800" rIns="90000" bIns="46800" numCol="1" rtlCol="0" anchor="ctr" anchorCtr="0" compatLnSpc="1">
                <a:prstTxWarp prst="textNoShape">
                  <a:avLst/>
                </a:prstTxWarp>
              </a:bodyPr>
              <a:lstStyle/>
              <a:p>
                <a:pPr eaLnBrk="1" hangingPunct="1"/>
                <a:endParaRPr lang="en-GB" sz="2000" dirty="0">
                  <a:solidFill>
                    <a:schemeClr val="tx1"/>
                  </a:solidFill>
                  <a:latin typeface="Arial" charset="0"/>
                </a:endParaRPr>
              </a:p>
            </p:txBody>
          </p:sp>
          <p:sp>
            <p:nvSpPr>
              <p:cNvPr id="19" name="Left-Right Arrow 18"/>
              <p:cNvSpPr/>
              <p:nvPr/>
            </p:nvSpPr>
            <p:spPr bwMode="auto">
              <a:xfrm>
                <a:off x="6660232" y="4221088"/>
                <a:ext cx="432048" cy="216024"/>
              </a:xfrm>
              <a:prstGeom prst="leftRightArrow">
                <a:avLst/>
              </a:prstGeom>
              <a:solidFill>
                <a:srgbClr val="E7C41C"/>
              </a:solidFill>
              <a:ln>
                <a:noFill/>
                <a:headEnd type="none" w="med" len="med"/>
                <a:tailEnd type="none" w="med" len="med"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vert="horz" wrap="none" lIns="90000" tIns="46800" rIns="90000" bIns="46800" numCol="1" rtlCol="0" anchor="ctr" anchorCtr="0" compatLnSpc="1">
                <a:prstTxWarp prst="textNoShape">
                  <a:avLst/>
                </a:prstTxWarp>
              </a:bodyPr>
              <a:lstStyle/>
              <a:p>
                <a:pPr eaLnBrk="1" hangingPunct="1"/>
                <a:endParaRPr lang="en-GB" sz="2000" dirty="0">
                  <a:solidFill>
                    <a:schemeClr val="tx1"/>
                  </a:solidFill>
                  <a:latin typeface="Arial" charset="0"/>
                </a:endParaRPr>
              </a:p>
            </p:txBody>
          </p:sp>
          <p:sp>
            <p:nvSpPr>
              <p:cNvPr id="20" name="Rectangle 19"/>
              <p:cNvSpPr/>
              <p:nvPr/>
            </p:nvSpPr>
            <p:spPr bwMode="auto">
              <a:xfrm>
                <a:off x="7092280" y="2348880"/>
                <a:ext cx="576064" cy="504056"/>
              </a:xfrm>
              <a:prstGeom prst="rect">
                <a:avLst/>
              </a:prstGeom>
              <a:solidFill>
                <a:srgbClr val="385D8A"/>
              </a:solidFill>
              <a:ln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0000" tIns="46800" rIns="90000" bIns="46800" numCol="1" rtlCol="0" anchor="ctr" anchorCtr="0" compatLnSpc="1">
                <a:prstTxWarp prst="textNoShape">
                  <a:avLst/>
                </a:prstTxWarp>
              </a:bodyPr>
              <a:lstStyle/>
              <a:p>
                <a:pPr eaLnBrk="1" hangingPunct="1"/>
                <a:endParaRPr lang="en-GB" sz="2000" dirty="0">
                  <a:solidFill>
                    <a:schemeClr val="tx1"/>
                  </a:solidFill>
                  <a:latin typeface="Arial" charset="0"/>
                </a:endParaRPr>
              </a:p>
            </p:txBody>
          </p:sp>
          <p:sp>
            <p:nvSpPr>
              <p:cNvPr id="21" name="Rectangle 20"/>
              <p:cNvSpPr/>
              <p:nvPr/>
            </p:nvSpPr>
            <p:spPr bwMode="auto">
              <a:xfrm>
                <a:off x="7092280" y="4077072"/>
                <a:ext cx="576064" cy="504056"/>
              </a:xfrm>
              <a:prstGeom prst="rect">
                <a:avLst/>
              </a:prstGeom>
              <a:solidFill>
                <a:srgbClr val="385D8A"/>
              </a:solidFill>
              <a:ln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0000" tIns="46800" rIns="90000" bIns="46800" numCol="1" rtlCol="0" anchor="ctr" anchorCtr="0" compatLnSpc="1">
                <a:prstTxWarp prst="textNoShape">
                  <a:avLst/>
                </a:prstTxWarp>
              </a:bodyPr>
              <a:lstStyle/>
              <a:p>
                <a:pPr eaLnBrk="1" hangingPunct="1"/>
                <a:endParaRPr lang="en-GB" sz="2000" dirty="0">
                  <a:solidFill>
                    <a:schemeClr val="tx1"/>
                  </a:solidFill>
                  <a:latin typeface="Arial" charset="0"/>
                </a:endParaRPr>
              </a:p>
            </p:txBody>
          </p:sp>
          <p:sp>
            <p:nvSpPr>
              <p:cNvPr id="22" name="Rectangle 21"/>
              <p:cNvSpPr/>
              <p:nvPr/>
            </p:nvSpPr>
            <p:spPr bwMode="auto">
              <a:xfrm>
                <a:off x="7308304" y="3284984"/>
                <a:ext cx="72008" cy="72008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vert="horz" wrap="none" lIns="90000" tIns="46800" rIns="90000" bIns="46800" numCol="1" rtlCol="0" anchor="ctr" anchorCtr="0" compatLnSpc="1">
                <a:prstTxWarp prst="textNoShape">
                  <a:avLst/>
                </a:prstTxWarp>
              </a:bodyPr>
              <a:lstStyle/>
              <a:p>
                <a:pPr eaLnBrk="1" hangingPunct="1"/>
                <a:endParaRPr lang="en-GB" sz="2000" dirty="0">
                  <a:solidFill>
                    <a:schemeClr val="tx1"/>
                  </a:solidFill>
                  <a:latin typeface="Arial" charset="0"/>
                </a:endParaRPr>
              </a:p>
            </p:txBody>
          </p:sp>
          <p:sp>
            <p:nvSpPr>
              <p:cNvPr id="23" name="Rectangle 22"/>
              <p:cNvSpPr/>
              <p:nvPr/>
            </p:nvSpPr>
            <p:spPr bwMode="auto">
              <a:xfrm>
                <a:off x="7308304" y="3437384"/>
                <a:ext cx="72008" cy="72008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vert="horz" wrap="none" lIns="90000" tIns="46800" rIns="90000" bIns="46800" numCol="1" rtlCol="0" anchor="ctr" anchorCtr="0" compatLnSpc="1">
                <a:prstTxWarp prst="textNoShape">
                  <a:avLst/>
                </a:prstTxWarp>
              </a:bodyPr>
              <a:lstStyle/>
              <a:p>
                <a:pPr eaLnBrk="1" hangingPunct="1"/>
                <a:endParaRPr lang="en-GB" sz="2000" dirty="0">
                  <a:solidFill>
                    <a:schemeClr val="tx1"/>
                  </a:solidFill>
                  <a:latin typeface="Arial" charset="0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 bwMode="auto">
              <a:xfrm>
                <a:off x="7308304" y="3589784"/>
                <a:ext cx="72008" cy="72008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vert="horz" wrap="none" lIns="90000" tIns="46800" rIns="90000" bIns="46800" numCol="1" rtlCol="0" anchor="ctr" anchorCtr="0" compatLnSpc="1">
                <a:prstTxWarp prst="textNoShape">
                  <a:avLst/>
                </a:prstTxWarp>
              </a:bodyPr>
              <a:lstStyle/>
              <a:p>
                <a:pPr eaLnBrk="1" hangingPunct="1"/>
                <a:endParaRPr lang="en-GB" sz="2000" dirty="0">
                  <a:solidFill>
                    <a:schemeClr val="tx1"/>
                  </a:solidFill>
                  <a:latin typeface="Arial" charset="0"/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 bwMode="auto">
              <a:xfrm>
                <a:off x="3203848" y="1556792"/>
                <a:ext cx="2304256" cy="504056"/>
              </a:xfrm>
              <a:prstGeom prst="rect">
                <a:avLst/>
              </a:prstGeom>
              <a:solidFill>
                <a:srgbClr val="385D8A"/>
              </a:solidFill>
              <a:ln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0000" tIns="46800" rIns="90000" bIns="468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1" hangingPunct="1"/>
                <a:r>
                  <a:rPr lang="en-GB" sz="1400" dirty="0">
                    <a:solidFill>
                      <a:schemeClr val="bg1"/>
                    </a:solidFill>
                    <a:latin typeface="Arial" charset="0"/>
                  </a:rPr>
                  <a:t>Memory subsystem</a:t>
                </a:r>
              </a:p>
            </p:txBody>
          </p:sp>
          <p:sp>
            <p:nvSpPr>
              <p:cNvPr id="26" name="Left-Right Arrow 25"/>
              <p:cNvSpPr/>
              <p:nvPr/>
            </p:nvSpPr>
            <p:spPr bwMode="auto">
              <a:xfrm>
                <a:off x="2771800" y="1700808"/>
                <a:ext cx="432048" cy="216024"/>
              </a:xfrm>
              <a:prstGeom prst="leftRightArrow">
                <a:avLst/>
              </a:prstGeom>
              <a:solidFill>
                <a:srgbClr val="E7C41C"/>
              </a:solidFill>
              <a:ln>
                <a:noFill/>
                <a:headEnd type="none" w="med" len="med"/>
                <a:tailEnd type="none" w="med" len="med"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vert="horz" wrap="none" lIns="90000" tIns="46800" rIns="90000" bIns="46800" numCol="1" rtlCol="0" anchor="ctr" anchorCtr="0" compatLnSpc="1">
                <a:prstTxWarp prst="textNoShape">
                  <a:avLst/>
                </a:prstTxWarp>
              </a:bodyPr>
              <a:lstStyle/>
              <a:p>
                <a:pPr eaLnBrk="1" hangingPunct="1"/>
                <a:endParaRPr lang="en-GB" sz="2000" dirty="0">
                  <a:solidFill>
                    <a:schemeClr val="tx1"/>
                  </a:solidFill>
                  <a:latin typeface="Arial" charset="0"/>
                </a:endParaRPr>
              </a:p>
            </p:txBody>
          </p:sp>
          <p:sp>
            <p:nvSpPr>
              <p:cNvPr id="27" name="Left-Right Arrow 26"/>
              <p:cNvSpPr/>
              <p:nvPr/>
            </p:nvSpPr>
            <p:spPr bwMode="auto">
              <a:xfrm>
                <a:off x="2771800" y="2492896"/>
                <a:ext cx="432048" cy="216024"/>
              </a:xfrm>
              <a:prstGeom prst="leftRightArrow">
                <a:avLst/>
              </a:prstGeom>
              <a:solidFill>
                <a:srgbClr val="E7C41C"/>
              </a:solidFill>
              <a:ln>
                <a:noFill/>
                <a:headEnd type="none" w="med" len="med"/>
                <a:tailEnd type="none" w="med" len="med"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vert="horz" wrap="none" lIns="90000" tIns="46800" rIns="90000" bIns="46800" numCol="1" rtlCol="0" anchor="ctr" anchorCtr="0" compatLnSpc="1">
                <a:prstTxWarp prst="textNoShape">
                  <a:avLst/>
                </a:prstTxWarp>
              </a:bodyPr>
              <a:lstStyle/>
              <a:p>
                <a:pPr eaLnBrk="1" hangingPunct="1"/>
                <a:endParaRPr lang="en-GB" sz="2000" dirty="0">
                  <a:solidFill>
                    <a:schemeClr val="tx1"/>
                  </a:solidFill>
                  <a:latin typeface="Arial" charset="0"/>
                </a:endParaRPr>
              </a:p>
            </p:txBody>
          </p:sp>
          <p:sp>
            <p:nvSpPr>
              <p:cNvPr id="28" name="Left-Right Arrow 27"/>
              <p:cNvSpPr/>
              <p:nvPr/>
            </p:nvSpPr>
            <p:spPr bwMode="auto">
              <a:xfrm>
                <a:off x="2771800" y="2780928"/>
                <a:ext cx="432048" cy="216024"/>
              </a:xfrm>
              <a:prstGeom prst="leftRightArrow">
                <a:avLst/>
              </a:prstGeom>
              <a:solidFill>
                <a:srgbClr val="E7C41C"/>
              </a:solidFill>
              <a:ln>
                <a:noFill/>
                <a:headEnd type="none" w="med" len="med"/>
                <a:tailEnd type="none" w="med" len="med"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vert="horz" wrap="none" lIns="90000" tIns="46800" rIns="90000" bIns="46800" numCol="1" rtlCol="0" anchor="ctr" anchorCtr="0" compatLnSpc="1">
                <a:prstTxWarp prst="textNoShape">
                  <a:avLst/>
                </a:prstTxWarp>
              </a:bodyPr>
              <a:lstStyle/>
              <a:p>
                <a:pPr eaLnBrk="1" hangingPunct="1"/>
                <a:endParaRPr lang="en-GB" sz="2000" dirty="0">
                  <a:solidFill>
                    <a:schemeClr val="tx1"/>
                  </a:solidFill>
                  <a:latin typeface="Arial" charset="0"/>
                </a:endParaRPr>
              </a:p>
            </p:txBody>
          </p:sp>
          <p:sp>
            <p:nvSpPr>
              <p:cNvPr id="29" name="Left-Right Arrow 28"/>
              <p:cNvSpPr/>
              <p:nvPr/>
            </p:nvSpPr>
            <p:spPr bwMode="auto">
              <a:xfrm>
                <a:off x="2771800" y="3068960"/>
                <a:ext cx="432048" cy="216024"/>
              </a:xfrm>
              <a:prstGeom prst="leftRightArrow">
                <a:avLst/>
              </a:prstGeom>
              <a:solidFill>
                <a:srgbClr val="E7C41C"/>
              </a:solidFill>
              <a:ln>
                <a:noFill/>
                <a:headEnd type="none" w="med" len="med"/>
                <a:tailEnd type="none" w="med" len="med"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vert="horz" wrap="none" lIns="90000" tIns="46800" rIns="90000" bIns="46800" numCol="1" rtlCol="0" anchor="ctr" anchorCtr="0" compatLnSpc="1">
                <a:prstTxWarp prst="textNoShape">
                  <a:avLst/>
                </a:prstTxWarp>
              </a:bodyPr>
              <a:lstStyle/>
              <a:p>
                <a:pPr eaLnBrk="1" hangingPunct="1"/>
                <a:endParaRPr lang="en-GB" sz="2000" dirty="0">
                  <a:solidFill>
                    <a:schemeClr val="tx1"/>
                  </a:solidFill>
                  <a:latin typeface="Arial" charset="0"/>
                </a:endParaRPr>
              </a:p>
            </p:txBody>
          </p:sp>
          <p:sp>
            <p:nvSpPr>
              <p:cNvPr id="30" name="Left-Right Arrow 29"/>
              <p:cNvSpPr/>
              <p:nvPr/>
            </p:nvSpPr>
            <p:spPr bwMode="auto">
              <a:xfrm>
                <a:off x="2771800" y="3356992"/>
                <a:ext cx="432048" cy="216024"/>
              </a:xfrm>
              <a:prstGeom prst="leftRightArrow">
                <a:avLst/>
              </a:prstGeom>
              <a:solidFill>
                <a:srgbClr val="E7C41C"/>
              </a:solidFill>
              <a:ln>
                <a:noFill/>
                <a:headEnd type="none" w="med" len="med"/>
                <a:tailEnd type="none" w="med" len="med"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vert="horz" wrap="none" lIns="90000" tIns="46800" rIns="90000" bIns="46800" numCol="1" rtlCol="0" anchor="ctr" anchorCtr="0" compatLnSpc="1">
                <a:prstTxWarp prst="textNoShape">
                  <a:avLst/>
                </a:prstTxWarp>
              </a:bodyPr>
              <a:lstStyle/>
              <a:p>
                <a:pPr eaLnBrk="1" hangingPunct="1"/>
                <a:endParaRPr lang="en-GB" sz="2000" dirty="0">
                  <a:solidFill>
                    <a:schemeClr val="tx1"/>
                  </a:solidFill>
                  <a:latin typeface="Arial" charset="0"/>
                </a:endParaRPr>
              </a:p>
            </p:txBody>
          </p:sp>
          <p:sp>
            <p:nvSpPr>
              <p:cNvPr id="31" name="Rectangle 30"/>
              <p:cNvSpPr/>
              <p:nvPr/>
            </p:nvSpPr>
            <p:spPr bwMode="auto">
              <a:xfrm rot="16200000">
                <a:off x="2951820" y="5481230"/>
                <a:ext cx="576064" cy="504056"/>
              </a:xfrm>
              <a:prstGeom prst="rect">
                <a:avLst/>
              </a:prstGeom>
              <a:solidFill>
                <a:srgbClr val="385D8A"/>
              </a:solidFill>
              <a:ln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0000" tIns="46800" rIns="90000" bIns="46800" numCol="1" rtlCol="0" anchor="ctr" anchorCtr="0" compatLnSpc="1">
                <a:prstTxWarp prst="textNoShape">
                  <a:avLst/>
                </a:prstTxWarp>
              </a:bodyPr>
              <a:lstStyle/>
              <a:p>
                <a:pPr eaLnBrk="1" hangingPunct="1"/>
                <a:endParaRPr lang="en-GB" sz="2000" dirty="0">
                  <a:solidFill>
                    <a:schemeClr val="tx1"/>
                  </a:solidFill>
                  <a:latin typeface="Arial" charset="0"/>
                </a:endParaRPr>
              </a:p>
            </p:txBody>
          </p:sp>
          <p:sp>
            <p:nvSpPr>
              <p:cNvPr id="32" name="Left-Right Arrow 31"/>
              <p:cNvSpPr/>
              <p:nvPr/>
            </p:nvSpPr>
            <p:spPr bwMode="auto">
              <a:xfrm rot="16200000">
                <a:off x="3023828" y="5121189"/>
                <a:ext cx="432048" cy="216024"/>
              </a:xfrm>
              <a:prstGeom prst="leftRightArrow">
                <a:avLst/>
              </a:prstGeom>
              <a:solidFill>
                <a:srgbClr val="E7C41C"/>
              </a:solidFill>
              <a:ln>
                <a:noFill/>
                <a:headEnd type="none" w="med" len="med"/>
                <a:tailEnd type="none" w="med" len="med"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vert="horz" wrap="none" lIns="90000" tIns="46800" rIns="90000" bIns="46800" numCol="1" rtlCol="0" anchor="ctr" anchorCtr="0" compatLnSpc="1">
                <a:prstTxWarp prst="textNoShape">
                  <a:avLst/>
                </a:prstTxWarp>
              </a:bodyPr>
              <a:lstStyle/>
              <a:p>
                <a:pPr eaLnBrk="1" hangingPunct="1"/>
                <a:endParaRPr lang="en-GB" sz="2000" dirty="0">
                  <a:solidFill>
                    <a:schemeClr val="tx1"/>
                  </a:solidFill>
                  <a:latin typeface="Arial" charset="0"/>
                </a:endParaRPr>
              </a:p>
            </p:txBody>
          </p:sp>
          <p:sp>
            <p:nvSpPr>
              <p:cNvPr id="33" name="Rectangle 32"/>
              <p:cNvSpPr/>
              <p:nvPr/>
            </p:nvSpPr>
            <p:spPr bwMode="auto">
              <a:xfrm rot="16200000">
                <a:off x="3743908" y="5481229"/>
                <a:ext cx="576064" cy="504056"/>
              </a:xfrm>
              <a:prstGeom prst="rect">
                <a:avLst/>
              </a:prstGeom>
              <a:solidFill>
                <a:srgbClr val="385D8A"/>
              </a:solidFill>
              <a:ln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0000" tIns="46800" rIns="90000" bIns="46800" numCol="1" rtlCol="0" anchor="ctr" anchorCtr="0" compatLnSpc="1">
                <a:prstTxWarp prst="textNoShape">
                  <a:avLst/>
                </a:prstTxWarp>
              </a:bodyPr>
              <a:lstStyle/>
              <a:p>
                <a:pPr eaLnBrk="1" hangingPunct="1"/>
                <a:endParaRPr lang="en-GB" sz="2000" dirty="0">
                  <a:solidFill>
                    <a:schemeClr val="tx1"/>
                  </a:solidFill>
                  <a:latin typeface="Arial" charset="0"/>
                </a:endParaRPr>
              </a:p>
            </p:txBody>
          </p:sp>
          <p:sp>
            <p:nvSpPr>
              <p:cNvPr id="34" name="Left-Right Arrow 33"/>
              <p:cNvSpPr/>
              <p:nvPr/>
            </p:nvSpPr>
            <p:spPr bwMode="auto">
              <a:xfrm rot="16200000">
                <a:off x="3815916" y="5121189"/>
                <a:ext cx="432048" cy="216024"/>
              </a:xfrm>
              <a:prstGeom prst="leftRightArrow">
                <a:avLst/>
              </a:prstGeom>
              <a:solidFill>
                <a:srgbClr val="E7C41C"/>
              </a:solidFill>
              <a:ln>
                <a:noFill/>
                <a:headEnd type="none" w="med" len="med"/>
                <a:tailEnd type="none" w="med" len="med"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vert="horz" wrap="none" lIns="90000" tIns="46800" rIns="90000" bIns="46800" numCol="1" rtlCol="0" anchor="ctr" anchorCtr="0" compatLnSpc="1">
                <a:prstTxWarp prst="textNoShape">
                  <a:avLst/>
                </a:prstTxWarp>
              </a:bodyPr>
              <a:lstStyle/>
              <a:p>
                <a:pPr eaLnBrk="1" hangingPunct="1"/>
                <a:endParaRPr lang="en-GB" sz="2000" dirty="0">
                  <a:solidFill>
                    <a:schemeClr val="tx1"/>
                  </a:solidFill>
                  <a:latin typeface="Arial" charset="0"/>
                </a:endParaRPr>
              </a:p>
            </p:txBody>
          </p:sp>
          <p:sp>
            <p:nvSpPr>
              <p:cNvPr id="35" name="Rectangle 34"/>
              <p:cNvSpPr/>
              <p:nvPr/>
            </p:nvSpPr>
            <p:spPr bwMode="auto">
              <a:xfrm rot="16200000">
                <a:off x="5472100" y="5481229"/>
                <a:ext cx="576064" cy="504056"/>
              </a:xfrm>
              <a:prstGeom prst="rect">
                <a:avLst/>
              </a:prstGeom>
              <a:solidFill>
                <a:srgbClr val="385D8A"/>
              </a:solidFill>
              <a:ln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0000" tIns="46800" rIns="90000" bIns="46800" numCol="1" rtlCol="0" anchor="ctr" anchorCtr="0" compatLnSpc="1">
                <a:prstTxWarp prst="textNoShape">
                  <a:avLst/>
                </a:prstTxWarp>
              </a:bodyPr>
              <a:lstStyle/>
              <a:p>
                <a:pPr eaLnBrk="1" hangingPunct="1"/>
                <a:endParaRPr lang="en-GB" sz="2000" dirty="0">
                  <a:solidFill>
                    <a:schemeClr val="tx1"/>
                  </a:solidFill>
                  <a:latin typeface="Arial" charset="0"/>
                </a:endParaRPr>
              </a:p>
            </p:txBody>
          </p:sp>
          <p:sp>
            <p:nvSpPr>
              <p:cNvPr id="36" name="Left-Right Arrow 35"/>
              <p:cNvSpPr/>
              <p:nvPr/>
            </p:nvSpPr>
            <p:spPr bwMode="auto">
              <a:xfrm rot="16200000">
                <a:off x="5544108" y="5121189"/>
                <a:ext cx="432048" cy="216024"/>
              </a:xfrm>
              <a:prstGeom prst="leftRightArrow">
                <a:avLst/>
              </a:prstGeom>
              <a:solidFill>
                <a:srgbClr val="E7C41C"/>
              </a:solidFill>
              <a:ln>
                <a:noFill/>
                <a:headEnd type="none" w="med" len="med"/>
                <a:tailEnd type="none" w="med" len="med"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vert="horz" wrap="none" lIns="90000" tIns="46800" rIns="90000" bIns="46800" numCol="1" rtlCol="0" anchor="ctr" anchorCtr="0" compatLnSpc="1">
                <a:prstTxWarp prst="textNoShape">
                  <a:avLst/>
                </a:prstTxWarp>
              </a:bodyPr>
              <a:lstStyle/>
              <a:p>
                <a:pPr eaLnBrk="1" hangingPunct="1"/>
                <a:endParaRPr lang="en-GB" sz="2000" dirty="0">
                  <a:solidFill>
                    <a:schemeClr val="tx1"/>
                  </a:solidFill>
                  <a:latin typeface="Arial" charset="0"/>
                </a:endParaRPr>
              </a:p>
            </p:txBody>
          </p:sp>
          <p:sp>
            <p:nvSpPr>
              <p:cNvPr id="37" name="Rectangle 36"/>
              <p:cNvSpPr/>
              <p:nvPr/>
            </p:nvSpPr>
            <p:spPr bwMode="auto">
              <a:xfrm rot="16200000">
                <a:off x="4716016" y="5733257"/>
                <a:ext cx="72008" cy="72008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vert="horz" wrap="none" lIns="90000" tIns="46800" rIns="90000" bIns="46800" numCol="1" rtlCol="0" anchor="ctr" anchorCtr="0" compatLnSpc="1">
                <a:prstTxWarp prst="textNoShape">
                  <a:avLst/>
                </a:prstTxWarp>
              </a:bodyPr>
              <a:lstStyle/>
              <a:p>
                <a:pPr eaLnBrk="1" hangingPunct="1"/>
                <a:endParaRPr lang="en-GB" sz="2000" dirty="0">
                  <a:solidFill>
                    <a:schemeClr val="tx1"/>
                  </a:solidFill>
                  <a:latin typeface="Arial" charset="0"/>
                </a:endParaRPr>
              </a:p>
            </p:txBody>
          </p:sp>
          <p:sp>
            <p:nvSpPr>
              <p:cNvPr id="38" name="Rectangle 37"/>
              <p:cNvSpPr/>
              <p:nvPr/>
            </p:nvSpPr>
            <p:spPr bwMode="auto">
              <a:xfrm rot="16200000">
                <a:off x="4868416" y="5733257"/>
                <a:ext cx="72008" cy="72008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vert="horz" wrap="none" lIns="90000" tIns="46800" rIns="90000" bIns="46800" numCol="1" rtlCol="0" anchor="ctr" anchorCtr="0" compatLnSpc="1">
                <a:prstTxWarp prst="textNoShape">
                  <a:avLst/>
                </a:prstTxWarp>
              </a:bodyPr>
              <a:lstStyle/>
              <a:p>
                <a:pPr eaLnBrk="1" hangingPunct="1"/>
                <a:endParaRPr lang="en-GB" sz="2000" dirty="0">
                  <a:solidFill>
                    <a:schemeClr val="tx1"/>
                  </a:solidFill>
                  <a:latin typeface="Arial" charset="0"/>
                </a:endParaRPr>
              </a:p>
            </p:txBody>
          </p:sp>
          <p:sp>
            <p:nvSpPr>
              <p:cNvPr id="39" name="Rectangle 38"/>
              <p:cNvSpPr/>
              <p:nvPr/>
            </p:nvSpPr>
            <p:spPr bwMode="auto">
              <a:xfrm rot="16200000">
                <a:off x="5020816" y="5733257"/>
                <a:ext cx="72008" cy="72008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vert="horz" wrap="none" lIns="90000" tIns="46800" rIns="90000" bIns="46800" numCol="1" rtlCol="0" anchor="ctr" anchorCtr="0" compatLnSpc="1">
                <a:prstTxWarp prst="textNoShape">
                  <a:avLst/>
                </a:prstTxWarp>
              </a:bodyPr>
              <a:lstStyle/>
              <a:p>
                <a:pPr eaLnBrk="1" hangingPunct="1"/>
                <a:endParaRPr lang="en-GB" sz="2000" dirty="0">
                  <a:solidFill>
                    <a:schemeClr val="tx1"/>
                  </a:solidFill>
                  <a:latin typeface="Arial" charset="0"/>
                </a:endParaRPr>
              </a:p>
            </p:txBody>
          </p:sp>
          <p:sp>
            <p:nvSpPr>
              <p:cNvPr id="40" name="Rectangle 39"/>
              <p:cNvSpPr/>
              <p:nvPr/>
            </p:nvSpPr>
            <p:spPr bwMode="auto">
              <a:xfrm>
                <a:off x="7092280" y="1556792"/>
                <a:ext cx="576064" cy="504056"/>
              </a:xfrm>
              <a:prstGeom prst="rect">
                <a:avLst/>
              </a:prstGeom>
              <a:solidFill>
                <a:srgbClr val="385D8A"/>
              </a:solidFill>
              <a:ln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0000" tIns="46800" rIns="90000" bIns="46800" numCol="1" rtlCol="0" anchor="ctr" anchorCtr="0" compatLnSpc="1">
                <a:prstTxWarp prst="textNoShape">
                  <a:avLst/>
                </a:prstTxWarp>
              </a:bodyPr>
              <a:lstStyle/>
              <a:p>
                <a:pPr eaLnBrk="1" hangingPunct="1"/>
                <a:endParaRPr lang="en-GB" sz="2000" dirty="0">
                  <a:solidFill>
                    <a:schemeClr val="tx1"/>
                  </a:solidFill>
                  <a:latin typeface="Arial" charset="0"/>
                </a:endParaRP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864315" y="5195805"/>
                <a:ext cx="1980514" cy="157388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GB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Generally, IPs come from many vendors</a:t>
                </a:r>
              </a:p>
            </p:txBody>
          </p:sp>
          <p:sp>
            <p:nvSpPr>
              <p:cNvPr id="42" name="Rectangle 41"/>
              <p:cNvSpPr/>
              <p:nvPr/>
            </p:nvSpPr>
            <p:spPr bwMode="auto">
              <a:xfrm rot="16200000">
                <a:off x="4355976" y="2708921"/>
                <a:ext cx="360040" cy="4248472"/>
              </a:xfrm>
              <a:prstGeom prst="rect">
                <a:avLst/>
              </a:prstGeom>
              <a:solidFill>
                <a:srgbClr val="385D8A"/>
              </a:solidFill>
              <a:ln>
                <a:noFill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vert" wrap="none" lIns="90000" tIns="46800" rIns="90000" bIns="468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1" hangingPunct="1"/>
                <a:r>
                  <a:rPr lang="en-GB" dirty="0">
                    <a:solidFill>
                      <a:schemeClr val="bg1"/>
                    </a:solidFill>
                    <a:latin typeface="Arial" charset="0"/>
                  </a:rPr>
                  <a:t>On-chip bus</a:t>
                </a:r>
              </a:p>
            </p:txBody>
          </p:sp>
        </p:grpSp>
      </p:grpSp>
      <p:sp>
        <p:nvSpPr>
          <p:cNvPr id="53" name="TextBox 52"/>
          <p:cNvSpPr txBox="1"/>
          <p:nvPr/>
        </p:nvSpPr>
        <p:spPr>
          <a:xfrm>
            <a:off x="7591555" y="1559122"/>
            <a:ext cx="2788668" cy="3416320"/>
          </a:xfrm>
          <a:prstGeom prst="rect">
            <a:avLst/>
          </a:prstGeom>
          <a:ln>
            <a:solidFill>
              <a:srgbClr val="1E2A5B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u="sng" dirty="0">
                <a:latin typeface="Arial" panose="020B0604020202020204" pitchFamily="34" charset="0"/>
                <a:cs typeface="Arial" panose="020B0604020202020204" pitchFamily="34" charset="0"/>
              </a:rPr>
              <a:t>Parameter Examples</a:t>
            </a:r>
          </a:p>
          <a:p>
            <a:pPr marL="119063" indent="-119063">
              <a:buFont typeface="Arial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system clock speed</a:t>
            </a:r>
          </a:p>
          <a:p>
            <a:pPr marL="119063" indent="-119063">
              <a:buFont typeface="Arial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# processor cores</a:t>
            </a:r>
          </a:p>
          <a:p>
            <a:pPr marL="119063" indent="-119063">
              <a:buFont typeface="Arial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memory size</a:t>
            </a:r>
          </a:p>
          <a:p>
            <a:pPr marL="119063" indent="-119063">
              <a:buFont typeface="Arial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address, data widths</a:t>
            </a:r>
          </a:p>
          <a:p>
            <a:pPr marL="119063" indent="-119063">
              <a:buFont typeface="Arial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disabled IP(s)</a:t>
            </a:r>
          </a:p>
          <a:p>
            <a:pPr marL="119063" indent="-119063">
              <a:buFont typeface="Arial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address maps</a:t>
            </a:r>
          </a:p>
          <a:p>
            <a:pPr marL="119063" indent="-119063">
              <a:buFont typeface="Arial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SW image filename</a:t>
            </a:r>
          </a:p>
          <a:p>
            <a:pPr marL="119063" indent="-119063">
              <a:buFont typeface="Arial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IP granularity debug control*:</a:t>
            </a:r>
          </a:p>
          <a:p>
            <a:pPr marL="347663" lvl="1" indent="-228600">
              <a:buFont typeface="Arial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logging</a:t>
            </a:r>
          </a:p>
          <a:p>
            <a:pPr marL="347663" lvl="1" indent="-228600">
              <a:buFont typeface="Arial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tracing</a:t>
            </a:r>
          </a:p>
        </p:txBody>
      </p:sp>
      <p:sp>
        <p:nvSpPr>
          <p:cNvPr id="54" name="TextBox 53"/>
          <p:cNvSpPr txBox="1"/>
          <p:nvPr/>
        </p:nvSpPr>
        <p:spPr bwMode="blackWhite">
          <a:xfrm>
            <a:off x="1298051" y="5721955"/>
            <a:ext cx="9595897" cy="461665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rgbClr val="0033CC"/>
                </a:solidFill>
                <a:cs typeface="+mn-cs"/>
              </a:rPr>
              <a:t>Need uniform way to configure simulation without recompilation</a:t>
            </a:r>
            <a:endParaRPr lang="en-US" sz="2400" b="1" dirty="0">
              <a:solidFill>
                <a:srgbClr val="0033CC"/>
              </a:solidFill>
              <a:cs typeface="+mn-cs"/>
            </a:endParaRPr>
          </a:p>
        </p:txBody>
      </p:sp>
      <p:sp>
        <p:nvSpPr>
          <p:cNvPr id="56" name="TextBox 55"/>
          <p:cNvSpPr txBox="1"/>
          <p:nvPr/>
        </p:nvSpPr>
        <p:spPr bwMode="blackWhite">
          <a:xfrm>
            <a:off x="7508562" y="4966236"/>
            <a:ext cx="295465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rtlCol="0">
            <a:spAutoFit/>
          </a:bodyPr>
          <a:lstStyle/>
          <a:p>
            <a:r>
              <a:rPr lang="en-US" sz="1600" i="1" dirty="0"/>
              <a:t>* runtime parameters provide</a:t>
            </a:r>
            <a:br>
              <a:rPr lang="en-US" sz="1600" i="1" dirty="0"/>
            </a:br>
            <a:r>
              <a:rPr lang="en-US" sz="1600" i="1" dirty="0"/>
              <a:t>  initial CCI “control” capability 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10/4/2017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© Accellera Systems Initiative</a:t>
            </a:r>
            <a:endParaRPr lang="en-US" dirty="0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154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sz="4400" dirty="0"/>
              <a:t>CCI Environment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11CC12-8E9A-49BF-AC1E-0475F8BB5EF0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669104" y="1417638"/>
            <a:ext cx="8732196" cy="140494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sz="2800" dirty="0"/>
              <a:t>CCI requires SystemC 2.3.1 and works better with </a:t>
            </a:r>
            <a:r>
              <a:rPr lang="en-US" sz="2800" dirty="0" smtClean="0"/>
              <a:t>2.3.2</a:t>
            </a:r>
            <a:endParaRPr lang="en-US" sz="2800" dirty="0"/>
          </a:p>
          <a:p>
            <a:pPr fontAlgn="auto">
              <a:spcAft>
                <a:spcPts val="0"/>
              </a:spcAft>
            </a:pPr>
            <a:r>
              <a:rPr lang="en-US" sz="2800" dirty="0"/>
              <a:t>In order to use CCI classes, a header must be included</a:t>
            </a:r>
            <a:br>
              <a:rPr lang="en-US" sz="2800" dirty="0"/>
            </a:br>
            <a:endParaRPr lang="en-US" sz="2800" dirty="0"/>
          </a:p>
          <a:p>
            <a:pPr fontAlgn="auto">
              <a:spcAft>
                <a:spcPts val="0"/>
              </a:spcAft>
            </a:pPr>
            <a:endParaRPr lang="en-US" sz="2800" dirty="0"/>
          </a:p>
          <a:p>
            <a:pPr fontAlgn="auto">
              <a:spcAft>
                <a:spcPts val="0"/>
              </a:spcAft>
            </a:pPr>
            <a:r>
              <a:rPr lang="en-US" sz="2800" dirty="0"/>
              <a:t>As with SystemC, CCI code is defined in a specific namespace</a:t>
            </a: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866900" y="4504979"/>
            <a:ext cx="8534400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en-US"/>
            </a:defPPr>
            <a:lvl1pPr>
              <a:spcBef>
                <a:spcPts val="0"/>
              </a:spcBef>
              <a:defRPr sz="2400" b="1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defRPr>
            </a:lvl1pPr>
          </a:lstStyle>
          <a:p>
            <a:r>
              <a:rPr lang="en-US" dirty="0"/>
              <a:t>namespace cci;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1981200" y="3512625"/>
            <a:ext cx="8229600" cy="52597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endParaRPr lang="en-US" sz="2600" dirty="0"/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866900" y="2701903"/>
            <a:ext cx="8534400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ts val="0"/>
              </a:spcBef>
              <a:defRPr/>
            </a:pPr>
            <a:r>
              <a:rPr lang="en-US" sz="2400" b="1" dirty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#include &lt;cci_configuration&gt;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10/4/2017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© Accellera Systems Initiative</a:t>
            </a:r>
          </a:p>
        </p:txBody>
      </p:sp>
    </p:spTree>
    <p:extLst>
      <p:ext uri="{BB962C8B-B14F-4D97-AF65-F5344CB8AC3E}">
        <p14:creationId xmlns:p14="http://schemas.microsoft.com/office/powerpoint/2010/main" val="2024882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sz="4400" dirty="0"/>
              <a:t>Configuration Overview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4E6398-36DC-46F3-B9E2-EE7C9CC8F516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604369317"/>
              </p:ext>
            </p:extLst>
          </p:nvPr>
        </p:nvGraphicFramePr>
        <p:xfrm>
          <a:off x="3214688" y="1448596"/>
          <a:ext cx="6538912" cy="48767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TextBox 10"/>
          <p:cNvSpPr txBox="1"/>
          <p:nvPr/>
        </p:nvSpPr>
        <p:spPr bwMode="blackWhite">
          <a:xfrm>
            <a:off x="693446" y="2465879"/>
            <a:ext cx="3337965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rtlCol="0">
            <a:spAutoFit/>
          </a:bodyPr>
          <a:lstStyle/>
          <a:p>
            <a:r>
              <a:rPr lang="en-US" sz="2800" dirty="0"/>
              <a:t>Configuration Tasks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How common</a:t>
            </a:r>
            <a:br>
              <a:rPr lang="en-US" sz="2800" dirty="0"/>
            </a:br>
            <a:r>
              <a:rPr lang="en-US" sz="2800" dirty="0"/>
              <a:t>(relatively)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Relevant parts of</a:t>
            </a:r>
            <a:br>
              <a:rPr lang="en-US" sz="2800" dirty="0"/>
            </a:br>
            <a:r>
              <a:rPr lang="en-US" sz="2800" dirty="0"/>
              <a:t>the standard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10/4/2017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© Accellera Systems Initiative</a:t>
            </a:r>
            <a:endParaRPr lang="en-US" dirty="0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347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9337" y="241093"/>
            <a:ext cx="7451725" cy="11430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z="4400" dirty="0"/>
              <a:t>Key Configuration Components</a:t>
            </a:r>
            <a:endParaRPr lang="en-US" sz="4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11CC12-8E9A-49BF-AC1E-0475F8BB5EF0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930399" y="1432636"/>
            <a:ext cx="8229600" cy="4844844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sz="3000" dirty="0"/>
              <a:t>Parameter</a:t>
            </a:r>
          </a:p>
          <a:p>
            <a:pPr lvl="1" fontAlgn="auto">
              <a:spcAft>
                <a:spcPts val="0"/>
              </a:spcAft>
            </a:pPr>
            <a:r>
              <a:rPr lang="en-US" sz="2600" dirty="0"/>
              <a:t>consists primarily of a name (string) and a value</a:t>
            </a:r>
          </a:p>
          <a:p>
            <a:pPr lvl="1" fontAlgn="auto">
              <a:spcAft>
                <a:spcPts val="0"/>
              </a:spcAft>
            </a:pPr>
            <a:r>
              <a:rPr lang="en-US" sz="2600" dirty="0"/>
              <a:t>is an instance of </a:t>
            </a:r>
            <a:r>
              <a:rPr lang="en-US" sz="2600" dirty="0">
                <a:latin typeface="Courier New" panose="02070309020205020404" pitchFamily="49" charset="0"/>
                <a:ea typeface="Courier New" charset="0"/>
                <a:cs typeface="Courier New" panose="02070309020205020404" pitchFamily="49" charset="0"/>
              </a:rPr>
              <a:t>cci_param&lt;T&gt;</a:t>
            </a:r>
            <a:r>
              <a:rPr lang="en-US" sz="2600" dirty="0"/>
              <a:t> (</a:t>
            </a:r>
            <a:r>
              <a:rPr lang="en-US" sz="2600" dirty="0">
                <a:latin typeface="Courier New" panose="02070309020205020404" pitchFamily="49" charset="0"/>
                <a:ea typeface="Courier New" charset="0"/>
                <a:cs typeface="Courier New" panose="02070309020205020404" pitchFamily="49" charset="0"/>
              </a:rPr>
              <a:t>T</a:t>
            </a:r>
            <a:r>
              <a:rPr lang="en-US" sz="2600" dirty="0"/>
              <a:t> is the value type)</a:t>
            </a:r>
          </a:p>
          <a:p>
            <a:pPr lvl="1" fontAlgn="auto">
              <a:spcAft>
                <a:spcPts val="0"/>
              </a:spcAft>
            </a:pPr>
            <a:r>
              <a:rPr lang="en-US" sz="2600" dirty="0"/>
              <a:t>registers with a broker at construction</a:t>
            </a:r>
          </a:p>
          <a:p>
            <a:pPr lvl="1" fontAlgn="auto">
              <a:spcAft>
                <a:spcPts val="0"/>
              </a:spcAft>
            </a:pPr>
            <a:r>
              <a:rPr lang="en-US" sz="2600" dirty="0"/>
              <a:t>provides 2 interfaces to set/get values</a:t>
            </a:r>
          </a:p>
          <a:p>
            <a:pPr lvl="2" fontAlgn="auto">
              <a:spcAft>
                <a:spcPts val="0"/>
              </a:spcAft>
            </a:pPr>
            <a:r>
              <a:rPr lang="en-US" dirty="0"/>
              <a:t>“untyped”: uses variant type; interoperable with JSON</a:t>
            </a:r>
          </a:p>
          <a:p>
            <a:pPr lvl="2" fontAlgn="auto">
              <a:spcAft>
                <a:spcPts val="0"/>
              </a:spcAft>
            </a:pPr>
            <a:r>
              <a:rPr lang="en-US" dirty="0"/>
              <a:t>“typed”: a templated interface using instantiated type </a:t>
            </a:r>
            <a:r>
              <a:rPr lang="en-US" dirty="0" smtClean="0"/>
              <a:t>T</a:t>
            </a:r>
            <a:endParaRPr lang="en-US" sz="2200" dirty="0"/>
          </a:p>
          <a:p>
            <a:pPr fontAlgn="auto">
              <a:spcAft>
                <a:spcPts val="0"/>
              </a:spcAft>
            </a:pPr>
            <a:r>
              <a:rPr lang="en-US" sz="3000" dirty="0"/>
              <a:t>Broker</a:t>
            </a:r>
          </a:p>
          <a:p>
            <a:pPr lvl="1" fontAlgn="auto">
              <a:spcAft>
                <a:spcPts val="0"/>
              </a:spcAft>
            </a:pPr>
            <a:r>
              <a:rPr lang="en-US" sz="2600" dirty="0"/>
              <a:t>Manages access to parameters registered with it</a:t>
            </a:r>
          </a:p>
          <a:p>
            <a:pPr lvl="2" fontAlgn="auto">
              <a:spcAft>
                <a:spcPts val="0"/>
              </a:spcAft>
            </a:pPr>
            <a:r>
              <a:rPr lang="en-US" dirty="0"/>
              <a:t>Used by both models and infrastructure/tools</a:t>
            </a:r>
          </a:p>
          <a:p>
            <a:pPr lvl="1" fontAlgn="auto">
              <a:spcAft>
                <a:spcPts val="0"/>
              </a:spcAft>
            </a:pPr>
            <a:r>
              <a:rPr lang="en-US" sz="2600" dirty="0"/>
              <a:t>Two kinds of brokers:</a:t>
            </a:r>
          </a:p>
          <a:p>
            <a:pPr lvl="2" fontAlgn="auto">
              <a:spcAft>
                <a:spcPts val="0"/>
              </a:spcAft>
            </a:pPr>
            <a:r>
              <a:rPr lang="en-US" dirty="0"/>
              <a:t>There is one </a:t>
            </a:r>
            <a:r>
              <a:rPr lang="en-US" dirty="0" smtClean="0"/>
              <a:t>common global broker</a:t>
            </a:r>
            <a:endParaRPr lang="en-US" dirty="0"/>
          </a:p>
          <a:p>
            <a:pPr lvl="2" fontAlgn="auto">
              <a:spcAft>
                <a:spcPts val="0"/>
              </a:spcAft>
            </a:pPr>
            <a:r>
              <a:rPr lang="en-US" dirty="0"/>
              <a:t>Any number of </a:t>
            </a:r>
            <a:r>
              <a:rPr lang="en-US" dirty="0" smtClean="0"/>
              <a:t>custom brokers </a:t>
            </a:r>
            <a:r>
              <a:rPr lang="en-US" dirty="0"/>
              <a:t>may also exist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10/4/2017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© Accellera Systems Initiative</a:t>
            </a:r>
            <a:endParaRPr lang="en-US" dirty="0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7451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09992" y="232495"/>
            <a:ext cx="7451725" cy="11430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z="4400" dirty="0"/>
              <a:t>Key Classes &amp; Interactions</a:t>
            </a:r>
            <a:endParaRPr lang="en-US" sz="4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11CC12-8E9A-49BF-AC1E-0475F8BB5EF0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  <p:sp>
        <p:nvSpPr>
          <p:cNvPr id="5" name="Left Arrow 4"/>
          <p:cNvSpPr/>
          <p:nvPr/>
        </p:nvSpPr>
        <p:spPr bwMode="auto">
          <a:xfrm>
            <a:off x="2096552" y="5582749"/>
            <a:ext cx="5355938" cy="360040"/>
          </a:xfrm>
          <a:prstGeom prst="leftArrow">
            <a:avLst/>
          </a:prstGeom>
          <a:solidFill>
            <a:srgbClr val="385D8A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z="2000" dirty="0"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4023166" y="2558239"/>
            <a:ext cx="2182306" cy="402291"/>
          </a:xfrm>
          <a:prstGeom prst="rect">
            <a:avLst/>
          </a:prstGeom>
          <a:solidFill>
            <a:srgbClr val="7C91B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1" hangingPunct="1"/>
            <a:r>
              <a: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cci_broker_if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1591811" y="3657466"/>
            <a:ext cx="4182854" cy="402291"/>
          </a:xfrm>
          <a:prstGeom prst="rect">
            <a:avLst/>
          </a:prstGeom>
          <a:solidFill>
            <a:srgbClr val="7C91B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1" hangingPunct="1"/>
            <a:r>
              <a: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cci_param(_untyped)_handle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529799" y="5577013"/>
            <a:ext cx="1566753" cy="402291"/>
          </a:xfrm>
          <a:prstGeom prst="rect">
            <a:avLst/>
          </a:prstGeom>
          <a:solidFill>
            <a:srgbClr val="7C91B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1" hangingPunct="1"/>
            <a:r>
              <a: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cci_param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7421014" y="5376996"/>
            <a:ext cx="3024336" cy="802323"/>
          </a:xfrm>
          <a:prstGeom prst="rect">
            <a:avLst/>
          </a:prstGeom>
          <a:solidFill>
            <a:schemeClr val="accent5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kumimoji="0" lang="en-GB" sz="20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rPr>
              <a:t>parameter owner</a:t>
            </a:r>
          </a:p>
          <a:p>
            <a:pPr algn="ctr" eaLnBrk="1" hangingPunct="1"/>
            <a:r>
              <a:rPr lang="en-GB" sz="2000" baseline="0" dirty="0" smtClean="0">
                <a:solidFill>
                  <a:schemeClr val="bg1"/>
                </a:solidFill>
                <a:latin typeface="+mn-lt"/>
              </a:rPr>
              <a:t>(SystemC</a:t>
            </a:r>
            <a:r>
              <a:rPr lang="en-GB" sz="2000" dirty="0" smtClean="0">
                <a:solidFill>
                  <a:schemeClr val="bg1"/>
                </a:solidFill>
                <a:latin typeface="+mn-lt"/>
              </a:rPr>
              <a:t> module)</a:t>
            </a:r>
            <a:endParaRPr kumimoji="0" lang="en-GB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" name="L-Shape 9"/>
          <p:cNvSpPr/>
          <p:nvPr/>
        </p:nvSpPr>
        <p:spPr bwMode="auto">
          <a:xfrm rot="16200000" flipH="1">
            <a:off x="8152225" y="2781666"/>
            <a:ext cx="1578886" cy="3024336"/>
          </a:xfrm>
          <a:prstGeom prst="corner">
            <a:avLst>
              <a:gd name="adj1" fmla="val 26233"/>
              <a:gd name="adj2" fmla="val 100000"/>
            </a:avLst>
          </a:prstGeom>
          <a:solidFill>
            <a:schemeClr val="accent5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</a:rPr>
              <a:t>p</a:t>
            </a:r>
            <a:r>
              <a:rPr lang="en-GB" sz="2000" dirty="0" smtClean="0">
                <a:solidFill>
                  <a:schemeClr val="bg1"/>
                </a:solidFill>
                <a:latin typeface="+mn-lt"/>
              </a:rPr>
              <a:t>arameter user</a:t>
            </a:r>
          </a:p>
          <a:p>
            <a:pPr algn="ctr"/>
            <a:r>
              <a:rPr lang="en-GB" sz="2000" dirty="0" smtClean="0">
                <a:solidFill>
                  <a:schemeClr val="bg1"/>
                </a:solidFill>
                <a:latin typeface="+mn-lt"/>
              </a:rPr>
              <a:t>(SystemC module, tool, etc.)</a:t>
            </a:r>
          </a:p>
        </p:txBody>
      </p:sp>
      <p:sp>
        <p:nvSpPr>
          <p:cNvPr id="12" name="Left Arrow 11"/>
          <p:cNvSpPr/>
          <p:nvPr/>
        </p:nvSpPr>
        <p:spPr bwMode="auto">
          <a:xfrm>
            <a:off x="5783152" y="3656789"/>
            <a:ext cx="1637862" cy="360040"/>
          </a:xfrm>
          <a:prstGeom prst="leftArrow">
            <a:avLst/>
          </a:prstGeom>
          <a:pattFill prst="dkUpDiag">
            <a:fgClr>
              <a:srgbClr val="385D8A"/>
            </a:fgClr>
            <a:bgClr>
              <a:schemeClr val="bg1"/>
            </a:bgClr>
          </a:patt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z="2000" dirty="0">
              <a:latin typeface="+mn-lt"/>
            </a:endParaRPr>
          </a:p>
        </p:txBody>
      </p:sp>
      <p:sp>
        <p:nvSpPr>
          <p:cNvPr id="13" name="Bent-Up Arrow 12"/>
          <p:cNvSpPr/>
          <p:nvPr/>
        </p:nvSpPr>
        <p:spPr bwMode="auto">
          <a:xfrm rot="16200000">
            <a:off x="6722827" y="2001705"/>
            <a:ext cx="1002202" cy="2019942"/>
          </a:xfrm>
          <a:prstGeom prst="bentUpArrow">
            <a:avLst/>
          </a:prstGeom>
          <a:solidFill>
            <a:srgbClr val="385D8A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z="2000" dirty="0">
              <a:latin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645280" y="4290207"/>
            <a:ext cx="17480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+mn-lt"/>
              </a:rPr>
              <a:t>typed access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658821" y="3254432"/>
            <a:ext cx="17804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 err="1">
                <a:latin typeface="+mn-lt"/>
              </a:rPr>
              <a:t>untyped</a:t>
            </a:r>
            <a:r>
              <a:rPr lang="en-GB" sz="2000" dirty="0" smtClean="0">
                <a:latin typeface="+mn-lt"/>
              </a:rPr>
              <a:t> </a:t>
            </a:r>
            <a:r>
              <a:rPr lang="en-GB" sz="2000" dirty="0">
                <a:latin typeface="+mn-lt"/>
              </a:rPr>
              <a:t>access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286475" y="2452698"/>
            <a:ext cx="128458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latin typeface="+mn-lt"/>
              </a:rPr>
              <a:t>request</a:t>
            </a:r>
            <a:br>
              <a:rPr lang="en-GB" sz="2000" dirty="0">
                <a:latin typeface="+mn-lt"/>
              </a:rPr>
            </a:br>
            <a:r>
              <a:rPr lang="en-GB" sz="2000" dirty="0">
                <a:latin typeface="+mn-lt"/>
              </a:rPr>
              <a:t>parameter</a:t>
            </a:r>
          </a:p>
          <a:p>
            <a:r>
              <a:rPr lang="en-GB" sz="2000" dirty="0">
                <a:latin typeface="+mn-lt"/>
              </a:rPr>
              <a:t>handle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4770227" y="1692804"/>
            <a:ext cx="5420590" cy="1811586"/>
            <a:chOff x="2589459" y="1755259"/>
            <a:chExt cx="5420590" cy="1980857"/>
          </a:xfrm>
          <a:solidFill>
            <a:srgbClr val="385D8A"/>
          </a:solidFill>
        </p:grpSpPr>
        <p:sp>
          <p:nvSpPr>
            <p:cNvPr id="21" name="Bent-Up Arrow 20"/>
            <p:cNvSpPr/>
            <p:nvPr/>
          </p:nvSpPr>
          <p:spPr bwMode="auto">
            <a:xfrm rot="10800000">
              <a:off x="2589459" y="1755260"/>
              <a:ext cx="5301574" cy="952802"/>
            </a:xfrm>
            <a:prstGeom prst="bentUpArrow">
              <a:avLst>
                <a:gd name="adj1" fmla="val 27921"/>
                <a:gd name="adj2" fmla="val 34238"/>
                <a:gd name="adj3" fmla="val 46084"/>
              </a:avLst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eaLnBrk="1" hangingPunct="1"/>
              <a:endParaRPr lang="en-GB" sz="2000" dirty="0">
                <a:latin typeface="+mn-lt"/>
              </a:endParaRPr>
            </a:p>
          </p:txBody>
        </p:sp>
        <p:sp>
          <p:nvSpPr>
            <p:cNvPr id="22" name="Rectangle 21"/>
            <p:cNvSpPr/>
            <p:nvPr/>
          </p:nvSpPr>
          <p:spPr bwMode="auto">
            <a:xfrm>
              <a:off x="7788986" y="1755259"/>
              <a:ext cx="221063" cy="1980857"/>
            </a:xfrm>
            <a:prstGeom prst="rect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eaLnBrk="1" hangingPunct="1"/>
              <a:endParaRPr lang="en-US" sz="2000" dirty="0">
                <a:latin typeface="+mn-lt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5658821" y="1266680"/>
            <a:ext cx="4324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+mn-lt"/>
              </a:rPr>
              <a:t>specify </a:t>
            </a:r>
            <a:r>
              <a:rPr lang="en-GB" sz="2000" dirty="0" err="1" smtClean="0">
                <a:latin typeface="+mn-lt"/>
              </a:rPr>
              <a:t>preset</a:t>
            </a:r>
            <a:r>
              <a:rPr lang="en-GB" sz="2000" dirty="0" smtClean="0">
                <a:latin typeface="+mn-lt"/>
              </a:rPr>
              <a:t> value </a:t>
            </a:r>
            <a:r>
              <a:rPr lang="en-GB" sz="2000" dirty="0">
                <a:latin typeface="+mn-lt"/>
              </a:rPr>
              <a:t>(overrides default)</a:t>
            </a:r>
          </a:p>
        </p:txBody>
      </p:sp>
      <p:sp>
        <p:nvSpPr>
          <p:cNvPr id="25" name="Rectangle 24"/>
          <p:cNvSpPr/>
          <p:nvPr/>
        </p:nvSpPr>
        <p:spPr bwMode="auto">
          <a:xfrm>
            <a:off x="1829908" y="4571023"/>
            <a:ext cx="3567300" cy="402291"/>
          </a:xfrm>
          <a:prstGeom prst="rect">
            <a:avLst/>
          </a:prstGeom>
          <a:solidFill>
            <a:srgbClr val="7C91B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1" hangingPunct="1"/>
            <a:r>
              <a: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cci_param_typed_handle</a:t>
            </a:r>
          </a:p>
        </p:txBody>
      </p:sp>
      <p:sp>
        <p:nvSpPr>
          <p:cNvPr id="30" name="Left Arrow 29"/>
          <p:cNvSpPr/>
          <p:nvPr/>
        </p:nvSpPr>
        <p:spPr bwMode="auto">
          <a:xfrm rot="10800000">
            <a:off x="1365585" y="2610641"/>
            <a:ext cx="2660372" cy="360040"/>
          </a:xfrm>
          <a:prstGeom prst="leftArrow">
            <a:avLst/>
          </a:prstGeom>
          <a:solidFill>
            <a:srgbClr val="385D8A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z="2000" dirty="0">
              <a:latin typeface="+mn-lt"/>
            </a:endParaRPr>
          </a:p>
        </p:txBody>
      </p:sp>
      <p:sp>
        <p:nvSpPr>
          <p:cNvPr id="32" name="Left Arrow 31"/>
          <p:cNvSpPr/>
          <p:nvPr/>
        </p:nvSpPr>
        <p:spPr bwMode="auto">
          <a:xfrm>
            <a:off x="5405695" y="4592149"/>
            <a:ext cx="2015320" cy="360040"/>
          </a:xfrm>
          <a:prstGeom prst="leftArrow">
            <a:avLst/>
          </a:prstGeom>
          <a:solidFill>
            <a:srgbClr val="385D8A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z="2000" dirty="0"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23902" y="2265070"/>
            <a:ext cx="27802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latin typeface="+mn-lt"/>
              </a:rPr>
              <a:t>r</a:t>
            </a:r>
            <a:r>
              <a:rPr lang="en-GB" sz="2000" dirty="0" smtClean="0">
                <a:latin typeface="+mn-lt"/>
              </a:rPr>
              <a:t>egistration, i</a:t>
            </a:r>
            <a:r>
              <a:rPr lang="en-GB" sz="2000" dirty="0">
                <a:latin typeface="+mn-lt"/>
              </a:rPr>
              <a:t>nitialization</a:t>
            </a:r>
          </a:p>
        </p:txBody>
      </p:sp>
      <p:sp>
        <p:nvSpPr>
          <p:cNvPr id="29" name="Rectangle 28"/>
          <p:cNvSpPr/>
          <p:nvPr/>
        </p:nvSpPr>
        <p:spPr bwMode="auto">
          <a:xfrm rot="16200000">
            <a:off x="-182199" y="4029229"/>
            <a:ext cx="2881437" cy="214130"/>
          </a:xfrm>
          <a:prstGeom prst="rect">
            <a:avLst/>
          </a:prstGeom>
          <a:solidFill>
            <a:srgbClr val="385D8A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z="2000" dirty="0">
              <a:latin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88832" y="5275256"/>
            <a:ext cx="4324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+mn-lt"/>
              </a:rPr>
              <a:t>specify </a:t>
            </a:r>
            <a:r>
              <a:rPr lang="en-GB" sz="2000" dirty="0" smtClean="0">
                <a:latin typeface="+mn-lt"/>
              </a:rPr>
              <a:t>default value</a:t>
            </a:r>
            <a:endParaRPr lang="en-GB" sz="2000" dirty="0">
              <a:latin typeface="+mn-lt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10/4/2017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© Accellera Systems Initiative</a:t>
            </a:r>
            <a:endParaRPr lang="en-US" dirty="0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220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sz="4400" dirty="0"/>
              <a:t>Default and </a:t>
            </a:r>
            <a:r>
              <a:rPr lang="en-US" sz="4400" dirty="0" smtClean="0"/>
              <a:t>Preset Values</a:t>
            </a:r>
            <a:endParaRPr lang="en-US" sz="4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11CC12-8E9A-49BF-AC1E-0475F8BB5EF0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981200" y="1447802"/>
            <a:ext cx="8229600" cy="83562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sz="2600" dirty="0"/>
              <a:t>The broker allows </a:t>
            </a:r>
            <a:r>
              <a:rPr lang="en-US" sz="2600" dirty="0" smtClean="0"/>
              <a:t>a PRESET parameter </a:t>
            </a:r>
            <a:r>
              <a:rPr lang="en-US" sz="2600" dirty="0"/>
              <a:t>value to be specified prior to the parameter’s construction:</a:t>
            </a:r>
          </a:p>
          <a:p>
            <a:pPr fontAlgn="auto">
              <a:spcAft>
                <a:spcPts val="0"/>
              </a:spcAft>
            </a:pPr>
            <a:endParaRPr lang="en-US" sz="2600" dirty="0"/>
          </a:p>
          <a:p>
            <a:pPr fontAlgn="auto">
              <a:spcAft>
                <a:spcPts val="0"/>
              </a:spcAft>
            </a:pPr>
            <a:endParaRPr lang="en-US" sz="2600" dirty="0"/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1162455" y="4187761"/>
            <a:ext cx="9867089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en-US"/>
            </a:defPPr>
            <a:lvl1pPr>
              <a:spcBef>
                <a:spcPts val="0"/>
              </a:spcBef>
              <a:defRPr sz="2400" b="1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defRPr>
            </a:lvl1pPr>
          </a:lstStyle>
          <a:p>
            <a:r>
              <a:rPr lang="fr-FR" dirty="0"/>
              <a:t>cci::cci_param&lt;int&gt; my_param(</a:t>
            </a:r>
            <a:r>
              <a:rPr lang="de-DE" dirty="0"/>
              <a:t>"</a:t>
            </a:r>
            <a:r>
              <a:rPr lang="de-DE" dirty="0" err="1"/>
              <a:t>param_name</a:t>
            </a:r>
            <a:r>
              <a:rPr lang="de-DE" dirty="0"/>
              <a:t>", </a:t>
            </a:r>
            <a:r>
              <a:rPr lang="fr-FR" dirty="0"/>
              <a:t>42);</a:t>
            </a:r>
            <a:endParaRPr lang="en-US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162455" y="2421369"/>
            <a:ext cx="10846340" cy="83099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en-US"/>
            </a:defPPr>
            <a:lvl1pPr>
              <a:spcBef>
                <a:spcPts val="0"/>
              </a:spcBef>
              <a:defRPr sz="2400" b="1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defRPr>
            </a:lvl1pPr>
          </a:lstStyle>
          <a:p>
            <a:r>
              <a:rPr lang="fr-FR" dirty="0"/>
              <a:t>cci::cci_get_broker</a:t>
            </a:r>
            <a:r>
              <a:rPr lang="fr-FR" dirty="0" smtClean="0"/>
              <a:t>().</a:t>
            </a:r>
            <a:r>
              <a:rPr lang="fr-FR" dirty="0" err="1" smtClean="0"/>
              <a:t>set_preset_cci_value</a:t>
            </a:r>
            <a:r>
              <a:rPr lang="fr-FR" dirty="0" smtClean="0"/>
              <a:t>(</a:t>
            </a:r>
            <a:br>
              <a:rPr lang="fr-FR" dirty="0" smtClean="0"/>
            </a:br>
            <a:r>
              <a:rPr lang="fr-FR" dirty="0" smtClean="0"/>
              <a:t>                      </a:t>
            </a:r>
            <a:r>
              <a:rPr lang="de-DE" dirty="0" smtClean="0"/>
              <a:t>"</a:t>
            </a:r>
            <a:r>
              <a:rPr lang="de-DE" dirty="0"/>
              <a:t>param_name", cci::cci_value(10</a:t>
            </a:r>
            <a:r>
              <a:rPr lang="fr-FR" dirty="0"/>
              <a:t>)</a:t>
            </a:r>
            <a:r>
              <a:rPr lang="de-DE" dirty="0"/>
              <a:t>);</a:t>
            </a:r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1981200" y="4755095"/>
            <a:ext cx="8229600" cy="1035049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sz="2600" dirty="0"/>
              <a:t>The parameter will use the </a:t>
            </a:r>
            <a:r>
              <a:rPr lang="en-US" sz="2600" dirty="0" smtClean="0"/>
              <a:t>PRESET value </a:t>
            </a:r>
            <a:r>
              <a:rPr lang="en-US" sz="2600" dirty="0"/>
              <a:t>if </a:t>
            </a:r>
            <a:r>
              <a:rPr lang="en-US" sz="2600" dirty="0" smtClean="0"/>
              <a:t>it exists, </a:t>
            </a:r>
            <a:r>
              <a:rPr lang="en-US" sz="2600" dirty="0"/>
              <a:t>otherwise it will use the DEFAULT value.</a:t>
            </a: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162455" y="5752703"/>
            <a:ext cx="9156970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en-US"/>
            </a:defPPr>
            <a:lvl1pPr>
              <a:spcBef>
                <a:spcPts val="0"/>
              </a:spcBef>
              <a:defRPr sz="2400" b="1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defRPr>
            </a:lvl1pPr>
          </a:lstStyle>
          <a:p>
            <a:r>
              <a:rPr lang="fr-FR" dirty="0"/>
              <a:t>std::cout &lt;&lt; my_param.get_value(); // Output = 10</a:t>
            </a:r>
            <a:endParaRPr lang="en-US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1981199" y="3287237"/>
            <a:ext cx="8229600" cy="83562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sz="2600" dirty="0"/>
              <a:t>When you create a parameter, you must specify a DEFAULT value: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10/4/2017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© Accellera Systems Initiative</a:t>
            </a:r>
            <a:endParaRPr lang="en-US" dirty="0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4728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1592</Words>
  <Application>Microsoft Office PowerPoint</Application>
  <PresentationFormat>Widescreen</PresentationFormat>
  <Paragraphs>412</Paragraphs>
  <Slides>27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1" baseType="lpstr">
      <vt:lpstr>Calibri</vt:lpstr>
      <vt:lpstr>Arial</vt:lpstr>
      <vt:lpstr>Courier New</vt:lpstr>
      <vt:lpstr>2_Office Theme</vt:lpstr>
      <vt:lpstr>SystemC Configuration Tutorial Public Review version of the draft standard</vt:lpstr>
      <vt:lpstr>Acknowledgements</vt:lpstr>
      <vt:lpstr>Config, Control, Inspection WG</vt:lpstr>
      <vt:lpstr>Parameterizing a System</vt:lpstr>
      <vt:lpstr>CCI Environment</vt:lpstr>
      <vt:lpstr>Configuration Overview</vt:lpstr>
      <vt:lpstr>Key Configuration Components</vt:lpstr>
      <vt:lpstr>Key Classes &amp; Interactions</vt:lpstr>
      <vt:lpstr>Default and Preset Values</vt:lpstr>
      <vt:lpstr>Actual vs. Variant Value Types</vt:lpstr>
      <vt:lpstr>Originator</vt:lpstr>
      <vt:lpstr>Parameter Handles</vt:lpstr>
      <vt:lpstr>Parameter and Handle</vt:lpstr>
      <vt:lpstr>Standard vs Implementation</vt:lpstr>
      <vt:lpstr>A parameter owner module</vt:lpstr>
      <vt:lpstr>Accessing Parameter Values</vt:lpstr>
      <vt:lpstr>Broker Lookup of Params (1)</vt:lpstr>
      <vt:lpstr>Broker Lookup of Params (2)</vt:lpstr>
      <vt:lpstr>Parameter Mutability</vt:lpstr>
      <vt:lpstr>Description and Metadata</vt:lpstr>
      <vt:lpstr>Brokers</vt:lpstr>
      <vt:lpstr>Broker Example</vt:lpstr>
      <vt:lpstr>Callbacks</vt:lpstr>
      <vt:lpstr>Parameter Owner Callback</vt:lpstr>
      <vt:lpstr>Callback Events</vt:lpstr>
      <vt:lpstr>Custom types</vt:lpstr>
      <vt:lpstr>Summary Usage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CTPClassification=CTP_IC:VisualMarkings=</cp:keywords>
  <cp:lastModifiedBy/>
  <cp:revision>1</cp:revision>
  <dcterms:created xsi:type="dcterms:W3CDTF">2015-01-19T12:41:29Z</dcterms:created>
  <dcterms:modified xsi:type="dcterms:W3CDTF">2017-11-15T20:47:59Z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4c9118fc-ddb1-4217-b520-2ac256d96186</vt:lpwstr>
  </property>
  <property fmtid="{D5CDD505-2E9C-101B-9397-08002B2CF9AE}" pid="3" name="CTP_BU">
    <vt:lpwstr>PRODUCT DEVELOPMENT SOLUTION</vt:lpwstr>
  </property>
  <property fmtid="{D5CDD505-2E9C-101B-9397-08002B2CF9AE}" pid="4" name="CTP_TimeStamp">
    <vt:lpwstr>2017-11-15 20:47:56Z</vt:lpwstr>
  </property>
  <property fmtid="{D5CDD505-2E9C-101B-9397-08002B2CF9AE}" pid="5" name="CTPClassification">
    <vt:lpwstr>CTP_IC</vt:lpwstr>
  </property>
</Properties>
</file>